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sldIdLst>
    <p:sldId id="291" r:id="rId2"/>
    <p:sldId id="340" r:id="rId3"/>
    <p:sldId id="343" r:id="rId4"/>
    <p:sldId id="344" r:id="rId5"/>
    <p:sldId id="342" r:id="rId6"/>
    <p:sldId id="345" r:id="rId7"/>
    <p:sldId id="325" r:id="rId8"/>
    <p:sldId id="346" r:id="rId9"/>
    <p:sldId id="347" r:id="rId10"/>
    <p:sldId id="348" r:id="rId11"/>
    <p:sldId id="349" r:id="rId12"/>
    <p:sldId id="350" r:id="rId13"/>
    <p:sldId id="326" r:id="rId14"/>
    <p:sldId id="351" r:id="rId15"/>
    <p:sldId id="352" r:id="rId16"/>
    <p:sldId id="353" r:id="rId17"/>
    <p:sldId id="354" r:id="rId18"/>
    <p:sldId id="355" r:id="rId19"/>
    <p:sldId id="331" r:id="rId20"/>
    <p:sldId id="330" r:id="rId21"/>
    <p:sldId id="356" r:id="rId22"/>
    <p:sldId id="357" r:id="rId23"/>
    <p:sldId id="358" r:id="rId24"/>
    <p:sldId id="359" r:id="rId25"/>
    <p:sldId id="360" r:id="rId26"/>
    <p:sldId id="361" r:id="rId27"/>
    <p:sldId id="362" r:id="rId28"/>
    <p:sldId id="363" r:id="rId29"/>
    <p:sldId id="364" r:id="rId30"/>
    <p:sldId id="365" r:id="rId31"/>
    <p:sldId id="366" r:id="rId32"/>
    <p:sldId id="374" r:id="rId33"/>
    <p:sldId id="375" r:id="rId34"/>
    <p:sldId id="376" r:id="rId35"/>
    <p:sldId id="377" r:id="rId36"/>
    <p:sldId id="323" r:id="rId37"/>
    <p:sldId id="368" r:id="rId38"/>
    <p:sldId id="334" r:id="rId39"/>
    <p:sldId id="378" r:id="rId40"/>
    <p:sldId id="379" r:id="rId41"/>
    <p:sldId id="335" r:id="rId42"/>
    <p:sldId id="336" r:id="rId43"/>
    <p:sldId id="337" r:id="rId44"/>
    <p:sldId id="381" r:id="rId45"/>
    <p:sldId id="382" r:id="rId46"/>
    <p:sldId id="383" r:id="rId47"/>
    <p:sldId id="384" r:id="rId48"/>
    <p:sldId id="385" r:id="rId49"/>
    <p:sldId id="339" r:id="rId50"/>
    <p:sldId id="386" r:id="rId5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855"/>
    <a:srgbClr val="00629B"/>
    <a:srgbClr val="0066A1"/>
    <a:srgbClr val="CC0033"/>
    <a:srgbClr val="E37222"/>
    <a:srgbClr val="FDC82F"/>
    <a:srgbClr val="69BE28"/>
    <a:srgbClr val="008542"/>
    <a:srgbClr val="6B1F73"/>
    <a:srgbClr val="009F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95897"/>
  </p:normalViewPr>
  <p:slideViewPr>
    <p:cSldViewPr snapToGrid="0" snapToObjects="1">
      <p:cViewPr varScale="1">
        <p:scale>
          <a:sx n="98" d="100"/>
          <a:sy n="98" d="100"/>
        </p:scale>
        <p:origin x="1061" y="6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328D45-CD78-E946-97C3-593DC6155472}" type="datetimeFigureOut">
              <a:rPr lang="en-US" smtClean="0"/>
              <a:t>3/15/2024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362D4-5DD5-1441-A093-8EF5773AF7CF}" type="slidenum">
              <a:rPr lang="en-US" smtClean="0"/>
              <a:t>‹#›</a:t>
            </a:fld>
            <a:endParaRPr lang="en-US"/>
          </a:p>
        </p:txBody>
      </p:sp>
    </p:spTree>
    <p:extLst>
      <p:ext uri="{BB962C8B-B14F-4D97-AF65-F5344CB8AC3E}">
        <p14:creationId xmlns:p14="http://schemas.microsoft.com/office/powerpoint/2010/main" val="543180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pn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4.png"/><Relationship Id="rId9" Type="http://schemas.openxmlformats.org/officeDocument/2006/relationships/image" Target="../media/image10.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1.png"/><Relationship Id="rId7"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4.png"/><Relationship Id="rId9" Type="http://schemas.openxmlformats.org/officeDocument/2006/relationships/image" Target="../media/image15.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png"/><Relationship Id="rId7" Type="http://schemas.openxmlformats.org/officeDocument/2006/relationships/image" Target="../media/image19.jp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png"/><Relationship Id="rId7" Type="http://schemas.openxmlformats.org/officeDocument/2006/relationships/image" Target="../media/image23.jp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A-Photos Lock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1" y="-8147"/>
            <a:ext cx="9143998" cy="5143498"/>
          </a:xfrm>
          <a:prstGeom prst="rect">
            <a:avLst/>
          </a:prstGeom>
        </p:spPr>
      </p:pic>
      <p:pic>
        <p:nvPicPr>
          <p:cNvPr id="8" name="Picture 7">
            <a:extLst>
              <a:ext uri="{FF2B5EF4-FFF2-40B4-BE49-F238E27FC236}">
                <a16:creationId xmlns:a16="http://schemas.microsoft.com/office/drawing/2014/main" id="{B29407DB-9EC1-775D-729D-5F1A7B591069}"/>
              </a:ext>
            </a:extLst>
          </p:cNvPr>
          <p:cNvPicPr>
            <a:picLocks noChangeAspect="1"/>
          </p:cNvPicPr>
          <p:nvPr userDrawn="1"/>
        </p:nvPicPr>
        <p:blipFill rotWithShape="1">
          <a:blip r:embed="rId3"/>
          <a:srcRect r="26766"/>
          <a:stretch/>
        </p:blipFill>
        <p:spPr>
          <a:xfrm>
            <a:off x="1" y="4627165"/>
            <a:ext cx="9144000"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lIns="0" anchor="b">
            <a:normAutofit/>
          </a:bodyPr>
          <a:lstStyle>
            <a:lvl1pPr algn="l">
              <a:defRPr sz="3300" i="0">
                <a:solidFill>
                  <a:srgbClr val="002855"/>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2855"/>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2855"/>
                </a:solidFill>
                <a:latin typeface="Calibri" panose="020F0502020204030204" pitchFamily="34" charset="0"/>
                <a:cs typeface="Calibri" panose="020F0502020204030204" pitchFamily="34" charset="0"/>
              </a:rPr>
              <a:t>ieee.org</a:t>
            </a:r>
            <a:endParaRPr lang="en-US" sz="1100" b="1" dirty="0">
              <a:solidFill>
                <a:srgbClr val="002855"/>
              </a:solidFill>
              <a:latin typeface="Calibri" panose="020F0502020204030204" pitchFamily="34" charset="0"/>
              <a:cs typeface="Calibri" panose="020F0502020204030204" pitchFamily="34" charset="0"/>
            </a:endParaRPr>
          </a:p>
        </p:txBody>
      </p:sp>
      <p:pic>
        <p:nvPicPr>
          <p:cNvPr id="24" name="Picture 23" descr="A picture containing art, majorelle blue&#10;&#10;Description automatically generated">
            <a:extLst>
              <a:ext uri="{FF2B5EF4-FFF2-40B4-BE49-F238E27FC236}">
                <a16:creationId xmlns:a16="http://schemas.microsoft.com/office/drawing/2014/main" id="{B1B8847A-AC7A-DD9F-DBDE-21B0F37365F6}"/>
              </a:ext>
            </a:extLst>
          </p:cNvPr>
          <p:cNvPicPr>
            <a:picLocks noChangeAspect="1"/>
          </p:cNvPicPr>
          <p:nvPr userDrawn="1"/>
        </p:nvPicPr>
        <p:blipFill>
          <a:blip r:embed="rId5"/>
          <a:stretch>
            <a:fillRect/>
          </a:stretch>
        </p:blipFill>
        <p:spPr>
          <a:xfrm>
            <a:off x="-8020" y="374444"/>
            <a:ext cx="9162288" cy="2164536"/>
          </a:xfrm>
          <a:prstGeom prst="rect">
            <a:avLst/>
          </a:prstGeom>
        </p:spPr>
      </p:pic>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Tree>
    <p:extLst>
      <p:ext uri="{BB962C8B-B14F-4D97-AF65-F5344CB8AC3E}">
        <p14:creationId xmlns:p14="http://schemas.microsoft.com/office/powerpoint/2010/main" val="1141607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Blank">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282289" y="1247412"/>
            <a:ext cx="8658713" cy="3092113"/>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p:cNvSpPr>
            <a:spLocks noGrp="1"/>
          </p:cNvSpPr>
          <p:nvPr>
            <p:ph type="sldNum" sz="quarter" idx="14"/>
          </p:nvPr>
        </p:nvSpPr>
        <p:spPr/>
        <p:txBody>
          <a:bodyPr/>
          <a:lstStyle/>
          <a:p>
            <a:fld id="{3DD97BEB-BAEF-0344-9D5C-EC73E478698A}" type="slidenum">
              <a:rPr lang="en-US" smtClean="0"/>
              <a:pPr/>
              <a:t>‹#›</a:t>
            </a:fld>
            <a:endParaRPr lang="en-US"/>
          </a:p>
        </p:txBody>
      </p:sp>
      <p:sp>
        <p:nvSpPr>
          <p:cNvPr id="11" name="Title 1">
            <a:extLst>
              <a:ext uri="{FF2B5EF4-FFF2-40B4-BE49-F238E27FC236}">
                <a16:creationId xmlns:a16="http://schemas.microsoft.com/office/drawing/2014/main" id="{57EF7957-62A6-2F32-40BC-75E462878F86}"/>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13" name="Text Placeholder 3">
            <a:extLst>
              <a:ext uri="{FF2B5EF4-FFF2-40B4-BE49-F238E27FC236}">
                <a16:creationId xmlns:a16="http://schemas.microsoft.com/office/drawing/2014/main" id="{B528E7C2-CE3F-EE06-4447-2CB3BC3EAE94}"/>
              </a:ext>
            </a:extLst>
          </p:cNvPr>
          <p:cNvSpPr>
            <a:spLocks noGrp="1"/>
          </p:cNvSpPr>
          <p:nvPr>
            <p:ph type="body" sz="quarter" idx="15"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385341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9" name="Text Placeholder 13"/>
          <p:cNvSpPr>
            <a:spLocks noGrp="1"/>
          </p:cNvSpPr>
          <p:nvPr>
            <p:ph type="body" sz="quarter" idx="14"/>
          </p:nvPr>
        </p:nvSpPr>
        <p:spPr>
          <a:xfrm>
            <a:off x="282288" y="1242334"/>
            <a:ext cx="4234053" cy="3112690"/>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p:cNvSpPr>
            <a:spLocks noGrp="1"/>
          </p:cNvSpPr>
          <p:nvPr>
            <p:ph type="body" sz="quarter" idx="13"/>
          </p:nvPr>
        </p:nvSpPr>
        <p:spPr>
          <a:xfrm>
            <a:off x="4691046" y="1242334"/>
            <a:ext cx="4234053" cy="3112690"/>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5"/>
          </p:nvPr>
        </p:nvSpPr>
        <p:spPr/>
        <p:txBody>
          <a:bodyPr/>
          <a:lstStyle/>
          <a:p>
            <a:fld id="{3DD97BEB-BAEF-0344-9D5C-EC73E478698A}" type="slidenum">
              <a:rPr lang="en-US" smtClean="0"/>
              <a:pPr/>
              <a:t>‹#›</a:t>
            </a:fld>
            <a:endParaRPr lang="en-US"/>
          </a:p>
        </p:txBody>
      </p:sp>
      <p:sp>
        <p:nvSpPr>
          <p:cNvPr id="6" name="Title 1">
            <a:extLst>
              <a:ext uri="{FF2B5EF4-FFF2-40B4-BE49-F238E27FC236}">
                <a16:creationId xmlns:a16="http://schemas.microsoft.com/office/drawing/2014/main" id="{86AF5401-247A-20C7-3264-A18311DFAD2F}"/>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8" name="Text Placeholder 3">
            <a:extLst>
              <a:ext uri="{FF2B5EF4-FFF2-40B4-BE49-F238E27FC236}">
                <a16:creationId xmlns:a16="http://schemas.microsoft.com/office/drawing/2014/main" id="{FC384FD7-4A7D-5268-62F7-93283DA1026B}"/>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735858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690591" y="1245233"/>
            <a:ext cx="4250410" cy="3094292"/>
          </a:xfrm>
        </p:spPr>
        <p:txBody>
          <a:bodyPr/>
          <a:lstStyle>
            <a:lvl1pPr marL="0" indent="0">
              <a:buNone/>
              <a:defRPr sz="900" i="1"/>
            </a:lvl1pPr>
          </a:lstStyle>
          <a:p>
            <a:pPr lvl="0"/>
            <a:r>
              <a:rPr lang="en-US" dirty="0"/>
              <a:t>Insert Object</a:t>
            </a:r>
          </a:p>
        </p:txBody>
      </p:sp>
      <p:sp>
        <p:nvSpPr>
          <p:cNvPr id="14" name="Text Placeholder 13"/>
          <p:cNvSpPr>
            <a:spLocks noGrp="1"/>
          </p:cNvSpPr>
          <p:nvPr>
            <p:ph type="body" sz="quarter" idx="13"/>
          </p:nvPr>
        </p:nvSpPr>
        <p:spPr>
          <a:xfrm>
            <a:off x="282289" y="1245232"/>
            <a:ext cx="4227717" cy="3094119"/>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14"/>
          </p:nvPr>
        </p:nvSpPr>
        <p:spPr/>
        <p:txBody>
          <a:bodyPr/>
          <a:lstStyle/>
          <a:p>
            <a:fld id="{3DD97BEB-BAEF-0344-9D5C-EC73E478698A}" type="slidenum">
              <a:rPr lang="en-US" smtClean="0"/>
              <a:pPr/>
              <a:t>‹#›</a:t>
            </a:fld>
            <a:endParaRPr lang="en-US"/>
          </a:p>
        </p:txBody>
      </p:sp>
      <p:sp>
        <p:nvSpPr>
          <p:cNvPr id="6" name="Title 1">
            <a:extLst>
              <a:ext uri="{FF2B5EF4-FFF2-40B4-BE49-F238E27FC236}">
                <a16:creationId xmlns:a16="http://schemas.microsoft.com/office/drawing/2014/main" id="{216AD83B-8216-5397-EEB8-FF133C3E78B9}"/>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8" name="Text Placeholder 3">
            <a:extLst>
              <a:ext uri="{FF2B5EF4-FFF2-40B4-BE49-F238E27FC236}">
                <a16:creationId xmlns:a16="http://schemas.microsoft.com/office/drawing/2014/main" id="{6A02FAF8-5E04-CFFE-9019-473F325D7C2E}"/>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407120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688237" y="2875597"/>
            <a:ext cx="4252764" cy="1479427"/>
          </a:xfrm>
        </p:spPr>
        <p:txBody>
          <a:bodyPr/>
          <a:lstStyle>
            <a:lvl1pPr marL="0" indent="0">
              <a:buNone/>
              <a:defRPr sz="900" i="1"/>
            </a:lvl1pPr>
          </a:lstStyle>
          <a:p>
            <a:pPr lvl="0"/>
            <a:r>
              <a:rPr lang="en-US" dirty="0"/>
              <a:t>Insert Object</a:t>
            </a:r>
          </a:p>
        </p:txBody>
      </p:sp>
      <p:sp>
        <p:nvSpPr>
          <p:cNvPr id="14" name="Text Placeholder 13"/>
          <p:cNvSpPr>
            <a:spLocks noGrp="1"/>
          </p:cNvSpPr>
          <p:nvPr>
            <p:ph type="body" sz="quarter" idx="13"/>
          </p:nvPr>
        </p:nvSpPr>
        <p:spPr>
          <a:xfrm>
            <a:off x="282290" y="1245232"/>
            <a:ext cx="4252764" cy="3109792"/>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half" idx="14" hasCustomPrompt="1"/>
          </p:nvPr>
        </p:nvSpPr>
        <p:spPr>
          <a:xfrm>
            <a:off x="4688237" y="1245231"/>
            <a:ext cx="4252764" cy="1479427"/>
          </a:xfrm>
        </p:spPr>
        <p:txBody>
          <a:bodyPr/>
          <a:lstStyle>
            <a:lvl1pPr marL="0" indent="0">
              <a:buNone/>
              <a:defRPr sz="900" i="1"/>
            </a:lvl1pPr>
          </a:lstStyle>
          <a:p>
            <a:pPr lvl="0"/>
            <a:r>
              <a:rPr lang="en-US" dirty="0"/>
              <a:t>Insert Object</a:t>
            </a:r>
          </a:p>
        </p:txBody>
      </p:sp>
      <p:sp>
        <p:nvSpPr>
          <p:cNvPr id="3" name="Slide Number Placeholder 2"/>
          <p:cNvSpPr>
            <a:spLocks noGrp="1"/>
          </p:cNvSpPr>
          <p:nvPr>
            <p:ph type="sldNum" sz="quarter" idx="15"/>
          </p:nvPr>
        </p:nvSpPr>
        <p:spPr/>
        <p:txBody>
          <a:bodyPr/>
          <a:lstStyle/>
          <a:p>
            <a:fld id="{3DD97BEB-BAEF-0344-9D5C-EC73E478698A}" type="slidenum">
              <a:rPr lang="en-US" smtClean="0"/>
              <a:pPr/>
              <a:t>‹#›</a:t>
            </a:fld>
            <a:endParaRPr lang="en-US"/>
          </a:p>
        </p:txBody>
      </p:sp>
      <p:sp>
        <p:nvSpPr>
          <p:cNvPr id="7" name="Title 1">
            <a:extLst>
              <a:ext uri="{FF2B5EF4-FFF2-40B4-BE49-F238E27FC236}">
                <a16:creationId xmlns:a16="http://schemas.microsoft.com/office/drawing/2014/main" id="{6C792650-E2E9-3B3D-B60F-CA3A69788FBE}"/>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8" name="Text Placeholder 3">
            <a:extLst>
              <a:ext uri="{FF2B5EF4-FFF2-40B4-BE49-F238E27FC236}">
                <a16:creationId xmlns:a16="http://schemas.microsoft.com/office/drawing/2014/main" id="{37B7DA4B-4D12-6662-3315-7423CCA6909F}"/>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355144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4685745" y="2269344"/>
            <a:ext cx="4255255" cy="2085680"/>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282290" y="1245232"/>
            <a:ext cx="4235466" cy="3109792"/>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4685745" y="1245232"/>
            <a:ext cx="4255255" cy="901283"/>
          </a:xfrm>
        </p:spPr>
        <p:txBody>
          <a:bodyPr lIns="0">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a:t>
            </a:r>
          </a:p>
        </p:txBody>
      </p:sp>
      <p:sp>
        <p:nvSpPr>
          <p:cNvPr id="16" name="Slide Number Placeholder 15"/>
          <p:cNvSpPr>
            <a:spLocks noGrp="1"/>
          </p:cNvSpPr>
          <p:nvPr>
            <p:ph type="sldNum" sz="quarter" idx="15"/>
          </p:nvPr>
        </p:nvSpPr>
        <p:spPr/>
        <p:txBody>
          <a:bodyPr/>
          <a:lstStyle/>
          <a:p>
            <a:fld id="{3DD97BEB-BAEF-0344-9D5C-EC73E478698A}" type="slidenum">
              <a:rPr lang="en-US" smtClean="0"/>
              <a:pPr/>
              <a:t>‹#›</a:t>
            </a:fld>
            <a:endParaRPr lang="en-US"/>
          </a:p>
        </p:txBody>
      </p:sp>
      <p:sp>
        <p:nvSpPr>
          <p:cNvPr id="4" name="Title 1">
            <a:extLst>
              <a:ext uri="{FF2B5EF4-FFF2-40B4-BE49-F238E27FC236}">
                <a16:creationId xmlns:a16="http://schemas.microsoft.com/office/drawing/2014/main" id="{2E1B004A-409A-77D5-A3C7-281C878085ED}"/>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5" name="Text Placeholder 3">
            <a:extLst>
              <a:ext uri="{FF2B5EF4-FFF2-40B4-BE49-F238E27FC236}">
                <a16:creationId xmlns:a16="http://schemas.microsoft.com/office/drawing/2014/main" id="{7B1E50B4-EB39-89B0-9C6E-A2B502C12D6D}"/>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597545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ext, Bullets">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285920" y="1245687"/>
            <a:ext cx="4231835" cy="3109338"/>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4687855" y="2269504"/>
            <a:ext cx="4253146" cy="2085521"/>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4687855" y="1252982"/>
            <a:ext cx="4253146" cy="885784"/>
          </a:xfrm>
        </p:spPr>
        <p:txBody>
          <a:bodyPr lIns="0">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2" name="Slide Number Placeholder 1"/>
          <p:cNvSpPr>
            <a:spLocks noGrp="1"/>
          </p:cNvSpPr>
          <p:nvPr>
            <p:ph type="sldNum" sz="quarter" idx="15"/>
          </p:nvPr>
        </p:nvSpPr>
        <p:spPr/>
        <p:txBody>
          <a:bodyPr/>
          <a:lstStyle/>
          <a:p>
            <a:fld id="{3DD97BEB-BAEF-0344-9D5C-EC73E478698A}" type="slidenum">
              <a:rPr lang="en-US" smtClean="0"/>
              <a:pPr/>
              <a:t>‹#›</a:t>
            </a:fld>
            <a:endParaRPr lang="en-US"/>
          </a:p>
        </p:txBody>
      </p:sp>
      <p:sp>
        <p:nvSpPr>
          <p:cNvPr id="5" name="Title 1">
            <a:extLst>
              <a:ext uri="{FF2B5EF4-FFF2-40B4-BE49-F238E27FC236}">
                <a16:creationId xmlns:a16="http://schemas.microsoft.com/office/drawing/2014/main" id="{0AF6E064-8914-FCD2-7B22-B9DD9D169EE1}"/>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6" name="Text Placeholder 3">
            <a:extLst>
              <a:ext uri="{FF2B5EF4-FFF2-40B4-BE49-F238E27FC236}">
                <a16:creationId xmlns:a16="http://schemas.microsoft.com/office/drawing/2014/main" id="{8F514186-64D2-D79F-5790-B5B2D99DECF3}"/>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
        <p:nvSpPr>
          <p:cNvPr id="7" name="TextBox 6">
            <a:extLst>
              <a:ext uri="{FF2B5EF4-FFF2-40B4-BE49-F238E27FC236}">
                <a16:creationId xmlns:a16="http://schemas.microsoft.com/office/drawing/2014/main" id="{9DAE3151-C814-8D51-B7C9-E0368224CE31}"/>
              </a:ext>
            </a:extLst>
          </p:cNvPr>
          <p:cNvSpPr txBox="1"/>
          <p:nvPr userDrawn="1"/>
        </p:nvSpPr>
        <p:spPr>
          <a:xfrm>
            <a:off x="7361695" y="1782305"/>
            <a:ext cx="0" cy="0"/>
          </a:xfrm>
          <a:prstGeom prst="rect">
            <a:avLst/>
          </a:prstGeom>
        </p:spPr>
        <p:txBody>
          <a:bodyPr wrap="none" rtlCol="0">
            <a:normAutofit fontScale="25000" lnSpcReduction="20000"/>
          </a:bodyPr>
          <a:lstStyle/>
          <a:p>
            <a:pPr algn="l"/>
            <a:endParaRPr lang="en-US" dirty="0"/>
          </a:p>
        </p:txBody>
      </p:sp>
    </p:spTree>
    <p:extLst>
      <p:ext uri="{BB962C8B-B14F-4D97-AF65-F5344CB8AC3E}">
        <p14:creationId xmlns:p14="http://schemas.microsoft.com/office/powerpoint/2010/main" val="16775149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4707473" y="2921431"/>
            <a:ext cx="4210281" cy="1422069"/>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282290" y="1252981"/>
            <a:ext cx="4210280" cy="1439405"/>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p:ph sz="half" idx="14" hasCustomPrompt="1"/>
          </p:nvPr>
        </p:nvSpPr>
        <p:spPr>
          <a:xfrm>
            <a:off x="4707473" y="1269541"/>
            <a:ext cx="4210281" cy="1422069"/>
          </a:xfrm>
        </p:spPr>
        <p:txBody>
          <a:bodyPr/>
          <a:lstStyle>
            <a:lvl1pPr marL="0" indent="0">
              <a:buNone/>
              <a:defRPr sz="900" i="1"/>
            </a:lvl1pPr>
          </a:lstStyle>
          <a:p>
            <a:pPr lvl="0"/>
            <a:r>
              <a:rPr lang="en-US" dirty="0"/>
              <a:t>Insert Object</a:t>
            </a:r>
          </a:p>
        </p:txBody>
      </p:sp>
      <p:sp>
        <p:nvSpPr>
          <p:cNvPr id="16" name="Content Placeholder 3"/>
          <p:cNvSpPr>
            <a:spLocks noGrp="1"/>
          </p:cNvSpPr>
          <p:nvPr>
            <p:ph sz="half" idx="15" hasCustomPrompt="1"/>
          </p:nvPr>
        </p:nvSpPr>
        <p:spPr>
          <a:xfrm>
            <a:off x="282290" y="2921431"/>
            <a:ext cx="4210280" cy="1422069"/>
          </a:xfrm>
        </p:spPr>
        <p:txBody>
          <a:bodyPr/>
          <a:lstStyle>
            <a:lvl1pPr marL="0" indent="0">
              <a:buNone/>
              <a:defRPr sz="900" i="1"/>
            </a:lvl1pPr>
          </a:lstStyle>
          <a:p>
            <a:pPr lvl="0"/>
            <a:r>
              <a:rPr lang="en-US" dirty="0"/>
              <a:t>Insert Object</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a:p>
        </p:txBody>
      </p:sp>
      <p:sp>
        <p:nvSpPr>
          <p:cNvPr id="5" name="Title 1">
            <a:extLst>
              <a:ext uri="{FF2B5EF4-FFF2-40B4-BE49-F238E27FC236}">
                <a16:creationId xmlns:a16="http://schemas.microsoft.com/office/drawing/2014/main" id="{DCB2AA21-5DC4-EF2E-F110-447171121BAE}"/>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6" name="Text Placeholder 3">
            <a:extLst>
              <a:ext uri="{FF2B5EF4-FFF2-40B4-BE49-F238E27FC236}">
                <a16:creationId xmlns:a16="http://schemas.microsoft.com/office/drawing/2014/main" id="{E3B2B563-ED51-2E79-84DE-879842AE1C8B}"/>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596008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282291" y="1252981"/>
            <a:ext cx="3019523" cy="3102042"/>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p:cNvSpPr>
            <a:spLocks noGrp="1"/>
          </p:cNvSpPr>
          <p:nvPr>
            <p:ph type="tbl" sz="quarter" idx="14" hasCustomPrompt="1"/>
          </p:nvPr>
        </p:nvSpPr>
        <p:spPr>
          <a:xfrm>
            <a:off x="3443216" y="1252980"/>
            <a:ext cx="5497785" cy="3102043"/>
          </a:xfrm>
        </p:spPr>
        <p:txBody>
          <a:bodyPr>
            <a:normAutofit/>
          </a:bodyPr>
          <a:lstStyle>
            <a:lvl1pPr marL="0" indent="0">
              <a:buNone/>
              <a:defRPr sz="900" i="1"/>
            </a:lvl1pPr>
          </a:lstStyle>
          <a:p>
            <a:pPr lvl="0"/>
            <a:r>
              <a:rPr lang="en-US" dirty="0"/>
              <a:t>Insert Object</a:t>
            </a:r>
          </a:p>
        </p:txBody>
      </p:sp>
      <p:sp>
        <p:nvSpPr>
          <p:cNvPr id="10" name="Slide Number Placeholder 9"/>
          <p:cNvSpPr>
            <a:spLocks noGrp="1"/>
          </p:cNvSpPr>
          <p:nvPr>
            <p:ph type="sldNum" sz="quarter" idx="15"/>
          </p:nvPr>
        </p:nvSpPr>
        <p:spPr/>
        <p:txBody>
          <a:bodyPr/>
          <a:lstStyle/>
          <a:p>
            <a:fld id="{3DD97BEB-BAEF-0344-9D5C-EC73E478698A}" type="slidenum">
              <a:rPr lang="en-US" smtClean="0"/>
              <a:pPr/>
              <a:t>‹#›</a:t>
            </a:fld>
            <a:endParaRPr lang="en-US"/>
          </a:p>
        </p:txBody>
      </p:sp>
      <p:sp>
        <p:nvSpPr>
          <p:cNvPr id="5" name="Title 1">
            <a:extLst>
              <a:ext uri="{FF2B5EF4-FFF2-40B4-BE49-F238E27FC236}">
                <a16:creationId xmlns:a16="http://schemas.microsoft.com/office/drawing/2014/main" id="{4A304CB7-3AA2-3202-B580-2B5C69FB9F8D}"/>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6" name="Text Placeholder 3">
            <a:extLst>
              <a:ext uri="{FF2B5EF4-FFF2-40B4-BE49-F238E27FC236}">
                <a16:creationId xmlns:a16="http://schemas.microsoft.com/office/drawing/2014/main" id="{957C2D4C-BD60-59E9-69C3-E21B44818806}"/>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4077240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4705535" y="1245231"/>
            <a:ext cx="4235466" cy="3109791"/>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282290" y="3591612"/>
            <a:ext cx="4235466" cy="763411"/>
          </a:xfrm>
        </p:spPr>
        <p:txBody>
          <a:bodyPr lIns="0">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3" name="Picture Placeholder 2"/>
          <p:cNvSpPr>
            <a:spLocks noGrp="1"/>
          </p:cNvSpPr>
          <p:nvPr>
            <p:ph type="pic" sz="quarter" idx="15" hasCustomPrompt="1"/>
          </p:nvPr>
        </p:nvSpPr>
        <p:spPr>
          <a:xfrm>
            <a:off x="282290" y="1245232"/>
            <a:ext cx="4235466" cy="2222393"/>
          </a:xfrm>
        </p:spPr>
        <p:txBody>
          <a:bodyPr>
            <a:normAutofit/>
          </a:bodyPr>
          <a:lstStyle>
            <a:lvl1pPr marL="0" indent="0">
              <a:buNone/>
              <a:defRPr sz="900" i="1" baseline="0"/>
            </a:lvl1pPr>
          </a:lstStyle>
          <a:p>
            <a:r>
              <a:rPr lang="en-US" dirty="0"/>
              <a:t>Insert Photo</a:t>
            </a:r>
          </a:p>
        </p:txBody>
      </p:sp>
      <p:sp>
        <p:nvSpPr>
          <p:cNvPr id="4" name="Slide Number Placeholder 3"/>
          <p:cNvSpPr>
            <a:spLocks noGrp="1"/>
          </p:cNvSpPr>
          <p:nvPr>
            <p:ph type="sldNum" sz="quarter" idx="16"/>
          </p:nvPr>
        </p:nvSpPr>
        <p:spPr/>
        <p:txBody>
          <a:bodyPr/>
          <a:lstStyle/>
          <a:p>
            <a:fld id="{3DD97BEB-BAEF-0344-9D5C-EC73E478698A}" type="slidenum">
              <a:rPr lang="en-US" smtClean="0"/>
              <a:pPr/>
              <a:t>‹#›</a:t>
            </a:fld>
            <a:endParaRPr lang="en-US"/>
          </a:p>
        </p:txBody>
      </p:sp>
      <p:sp>
        <p:nvSpPr>
          <p:cNvPr id="6" name="Title 1">
            <a:extLst>
              <a:ext uri="{FF2B5EF4-FFF2-40B4-BE49-F238E27FC236}">
                <a16:creationId xmlns:a16="http://schemas.microsoft.com/office/drawing/2014/main" id="{EA2468D8-7183-0FC6-538D-BB28C6C2195F}"/>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7" name="Text Placeholder 3">
            <a:extLst>
              <a:ext uri="{FF2B5EF4-FFF2-40B4-BE49-F238E27FC236}">
                <a16:creationId xmlns:a16="http://schemas.microsoft.com/office/drawing/2014/main" id="{2D22E6AC-1D68-1A62-895E-D1CC0C4F3D22}"/>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838955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3DD97BEB-BAEF-0344-9D5C-EC73E478698A}" type="slidenum">
              <a:rPr lang="en-US" smtClean="0"/>
              <a:pPr/>
              <a:t>‹#›</a:t>
            </a:fld>
            <a:endParaRPr lang="en-US"/>
          </a:p>
        </p:txBody>
      </p:sp>
      <p:sp>
        <p:nvSpPr>
          <p:cNvPr id="4" name="Title 1">
            <a:extLst>
              <a:ext uri="{FF2B5EF4-FFF2-40B4-BE49-F238E27FC236}">
                <a16:creationId xmlns:a16="http://schemas.microsoft.com/office/drawing/2014/main" id="{DCE4219F-8A77-4012-6E77-CCFCA36951F3}"/>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5" name="Text Placeholder 3">
            <a:extLst>
              <a:ext uri="{FF2B5EF4-FFF2-40B4-BE49-F238E27FC236}">
                <a16:creationId xmlns:a16="http://schemas.microsoft.com/office/drawing/2014/main" id="{EE34E679-CD0B-16C4-E8EE-14DDEBE54E03}"/>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
        <p:nvSpPr>
          <p:cNvPr id="2" name="TextBox 1">
            <a:extLst>
              <a:ext uri="{FF2B5EF4-FFF2-40B4-BE49-F238E27FC236}">
                <a16:creationId xmlns:a16="http://schemas.microsoft.com/office/drawing/2014/main" id="{72B60127-67C7-F66A-23F8-A934B721F883}"/>
              </a:ext>
            </a:extLst>
          </p:cNvPr>
          <p:cNvSpPr txBox="1"/>
          <p:nvPr userDrawn="1"/>
        </p:nvSpPr>
        <p:spPr>
          <a:xfrm>
            <a:off x="1066800" y="431800"/>
            <a:ext cx="0" cy="0"/>
          </a:xfrm>
          <a:prstGeom prst="rect">
            <a:avLst/>
          </a:prstGeom>
        </p:spPr>
        <p:txBody>
          <a:bodyPr wrap="none" rtlCol="0">
            <a:normAutofit fontScale="25000" lnSpcReduction="20000"/>
          </a:bodyPr>
          <a:lstStyle/>
          <a:p>
            <a:pPr algn="l"/>
            <a:endParaRPr lang="en-US" dirty="0"/>
          </a:p>
        </p:txBody>
      </p:sp>
    </p:spTree>
    <p:extLst>
      <p:ext uri="{BB962C8B-B14F-4D97-AF65-F5344CB8AC3E}">
        <p14:creationId xmlns:p14="http://schemas.microsoft.com/office/powerpoint/2010/main" val="844104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B-Photos Lock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1" y="-8147"/>
            <a:ext cx="9143998" cy="5143498"/>
          </a:xfrm>
          <a:prstGeom prst="rect">
            <a:avLst/>
          </a:prstGeom>
        </p:spPr>
      </p:pic>
      <p:pic>
        <p:nvPicPr>
          <p:cNvPr id="8" name="Picture 7">
            <a:extLst>
              <a:ext uri="{FF2B5EF4-FFF2-40B4-BE49-F238E27FC236}">
                <a16:creationId xmlns:a16="http://schemas.microsoft.com/office/drawing/2014/main" id="{B29407DB-9EC1-775D-729D-5F1A7B591069}"/>
              </a:ext>
            </a:extLst>
          </p:cNvPr>
          <p:cNvPicPr>
            <a:picLocks noChangeAspect="1"/>
          </p:cNvPicPr>
          <p:nvPr userDrawn="1"/>
        </p:nvPicPr>
        <p:blipFill rotWithShape="1">
          <a:blip r:embed="rId3"/>
          <a:srcRect r="26766"/>
          <a:stretch/>
        </p:blipFill>
        <p:spPr>
          <a:xfrm>
            <a:off x="1" y="4627165"/>
            <a:ext cx="9144000"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lIns="0" anchor="b">
            <a:normAutofit/>
          </a:bodyPr>
          <a:lstStyle>
            <a:lvl1pPr algn="l">
              <a:defRPr sz="3300" i="0">
                <a:solidFill>
                  <a:srgbClr val="002855"/>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2855"/>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2855"/>
                </a:solidFill>
                <a:latin typeface="Calibri" panose="020F0502020204030204" pitchFamily="34" charset="0"/>
                <a:cs typeface="Calibri" panose="020F0502020204030204" pitchFamily="34" charset="0"/>
              </a:rPr>
              <a:t>ieee.org</a:t>
            </a:r>
            <a:endParaRPr lang="en-US" sz="1100" b="1" dirty="0">
              <a:solidFill>
                <a:srgbClr val="002855"/>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pic>
        <p:nvPicPr>
          <p:cNvPr id="13" name="Picture Placeholder 10" descr="A person and person standing in a server room&#10;&#10;Description automatically generated">
            <a:extLst>
              <a:ext uri="{FF2B5EF4-FFF2-40B4-BE49-F238E27FC236}">
                <a16:creationId xmlns:a16="http://schemas.microsoft.com/office/drawing/2014/main" id="{E2CDE891-37C3-7DA8-CE02-376B7C6F19F2}"/>
              </a:ext>
            </a:extLst>
          </p:cNvPr>
          <p:cNvPicPr>
            <a:picLocks noChangeAspect="1"/>
          </p:cNvPicPr>
          <p:nvPr userDrawn="1"/>
        </p:nvPicPr>
        <p:blipFill>
          <a:blip r:embed="rId5"/>
          <a:srcRect t="1914" b="1914"/>
          <a:stretch>
            <a:fillRect/>
          </a:stretch>
        </p:blipFill>
        <p:spPr>
          <a:xfrm>
            <a:off x="-551" y="506367"/>
            <a:ext cx="1828800" cy="1828800"/>
          </a:xfrm>
          <a:prstGeom prst="rect">
            <a:avLst/>
          </a:prstGeom>
        </p:spPr>
      </p:pic>
      <p:pic>
        <p:nvPicPr>
          <p:cNvPr id="14" name="Picture Placeholder 12" descr="A person and person standing next to a machine&#10;&#10;Description automatically generated">
            <a:extLst>
              <a:ext uri="{FF2B5EF4-FFF2-40B4-BE49-F238E27FC236}">
                <a16:creationId xmlns:a16="http://schemas.microsoft.com/office/drawing/2014/main" id="{AC3379AB-8D10-2BB7-CAB0-CA8421C07430}"/>
              </a:ext>
            </a:extLst>
          </p:cNvPr>
          <p:cNvPicPr>
            <a:picLocks noChangeAspect="1"/>
          </p:cNvPicPr>
          <p:nvPr userDrawn="1"/>
        </p:nvPicPr>
        <p:blipFill>
          <a:blip r:embed="rId6"/>
          <a:srcRect l="2681" r="2681"/>
          <a:stretch>
            <a:fillRect/>
          </a:stretch>
        </p:blipFill>
        <p:spPr>
          <a:xfrm>
            <a:off x="1812458" y="506367"/>
            <a:ext cx="1861485" cy="1831081"/>
          </a:xfrm>
          <a:prstGeom prst="rect">
            <a:avLst/>
          </a:prstGeom>
        </p:spPr>
      </p:pic>
      <p:pic>
        <p:nvPicPr>
          <p:cNvPr id="15" name="Picture Placeholder 16" descr="A person in a wheelchair working on a computer&#10;&#10;Description automatically generated">
            <a:extLst>
              <a:ext uri="{FF2B5EF4-FFF2-40B4-BE49-F238E27FC236}">
                <a16:creationId xmlns:a16="http://schemas.microsoft.com/office/drawing/2014/main" id="{4AB2EF3D-2061-6AB8-2AED-E8950E43FCAB}"/>
              </a:ext>
            </a:extLst>
          </p:cNvPr>
          <p:cNvPicPr>
            <a:picLocks noChangeAspect="1"/>
          </p:cNvPicPr>
          <p:nvPr userDrawn="1"/>
        </p:nvPicPr>
        <p:blipFill>
          <a:blip r:embed="rId7"/>
          <a:srcRect l="1401" r="1401"/>
          <a:stretch>
            <a:fillRect/>
          </a:stretch>
        </p:blipFill>
        <p:spPr>
          <a:xfrm>
            <a:off x="3674266" y="506367"/>
            <a:ext cx="1817334" cy="1828800"/>
          </a:xfrm>
          <a:prstGeom prst="rect">
            <a:avLst/>
          </a:prstGeom>
        </p:spPr>
      </p:pic>
      <p:pic>
        <p:nvPicPr>
          <p:cNvPr id="16" name="Picture Placeholder 18" descr="A person working on a computer&#10;&#10;Description automatically generated">
            <a:extLst>
              <a:ext uri="{FF2B5EF4-FFF2-40B4-BE49-F238E27FC236}">
                <a16:creationId xmlns:a16="http://schemas.microsoft.com/office/drawing/2014/main" id="{9C157887-8158-B68B-D968-EFE81041397C}"/>
              </a:ext>
            </a:extLst>
          </p:cNvPr>
          <p:cNvPicPr>
            <a:picLocks noChangeAspect="1"/>
          </p:cNvPicPr>
          <p:nvPr userDrawn="1"/>
        </p:nvPicPr>
        <p:blipFill>
          <a:blip r:embed="rId8"/>
          <a:srcRect l="1294" r="1294"/>
          <a:stretch>
            <a:fillRect/>
          </a:stretch>
        </p:blipFill>
        <p:spPr>
          <a:xfrm>
            <a:off x="5493599" y="506367"/>
            <a:ext cx="1837943" cy="1828800"/>
          </a:xfrm>
          <a:prstGeom prst="rect">
            <a:avLst/>
          </a:prstGeom>
        </p:spPr>
      </p:pic>
      <p:pic>
        <p:nvPicPr>
          <p:cNvPr id="17" name="Picture Placeholder 20" descr="A person looking at a screen&#10;&#10;Description automatically generated">
            <a:extLst>
              <a:ext uri="{FF2B5EF4-FFF2-40B4-BE49-F238E27FC236}">
                <a16:creationId xmlns:a16="http://schemas.microsoft.com/office/drawing/2014/main" id="{690CAAAA-DAF1-CE15-5209-33321374416F}"/>
              </a:ext>
            </a:extLst>
          </p:cNvPr>
          <p:cNvPicPr>
            <a:picLocks noChangeAspect="1"/>
          </p:cNvPicPr>
          <p:nvPr userDrawn="1"/>
        </p:nvPicPr>
        <p:blipFill>
          <a:blip r:embed="rId9"/>
          <a:srcRect l="8189" r="8189"/>
          <a:stretch>
            <a:fillRect/>
          </a:stretch>
        </p:blipFill>
        <p:spPr>
          <a:xfrm>
            <a:off x="7322401" y="506367"/>
            <a:ext cx="1836546" cy="1828800"/>
          </a:xfrm>
          <a:prstGeom prst="rect">
            <a:avLst/>
          </a:prstGeom>
        </p:spPr>
      </p:pic>
    </p:spTree>
    <p:extLst>
      <p:ext uri="{BB962C8B-B14F-4D97-AF65-F5344CB8AC3E}">
        <p14:creationId xmlns:p14="http://schemas.microsoft.com/office/powerpoint/2010/main" val="10814982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Bullets">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282289" y="2128100"/>
            <a:ext cx="8658711" cy="1604915"/>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282289" y="1253847"/>
            <a:ext cx="8658711" cy="758882"/>
          </a:xfrm>
        </p:spPr>
        <p:txBody>
          <a:bodyPr lIns="0">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ea</a:t>
            </a:r>
            <a:r>
              <a:rPr lang="en-US" dirty="0"/>
              <a:t> </a:t>
            </a:r>
            <a:r>
              <a:rPr lang="en-US" dirty="0" err="1"/>
              <a:t>consequat</a:t>
            </a:r>
            <a:r>
              <a:rPr lang="en-US" dirty="0"/>
              <a:t>.</a:t>
            </a:r>
          </a:p>
        </p:txBody>
      </p:sp>
      <p:sp>
        <p:nvSpPr>
          <p:cNvPr id="14" name="Text Placeholder 13"/>
          <p:cNvSpPr>
            <a:spLocks noGrp="1"/>
          </p:cNvSpPr>
          <p:nvPr>
            <p:ph type="body" sz="quarter" idx="15" hasCustomPrompt="1"/>
          </p:nvPr>
        </p:nvSpPr>
        <p:spPr>
          <a:xfrm>
            <a:off x="282289" y="3810504"/>
            <a:ext cx="8658711" cy="544519"/>
          </a:xfrm>
        </p:spPr>
        <p:txBody>
          <a:bodyPr lIns="0">
            <a:normAutofit/>
          </a:bodyPr>
          <a:lstStyle>
            <a:lvl1pPr marL="0" indent="0">
              <a:buNone/>
              <a:defRPr sz="1500" b="1" i="1">
                <a:solidFill>
                  <a:srgbClr val="002855"/>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a:p>
        </p:txBody>
      </p:sp>
      <p:sp>
        <p:nvSpPr>
          <p:cNvPr id="5" name="Title 1">
            <a:extLst>
              <a:ext uri="{FF2B5EF4-FFF2-40B4-BE49-F238E27FC236}">
                <a16:creationId xmlns:a16="http://schemas.microsoft.com/office/drawing/2014/main" id="{3603909E-FD8C-20E1-141E-744AE8D3FAB4}"/>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noProof="0" dirty="0"/>
              <a:t>Topic</a:t>
            </a:r>
          </a:p>
        </p:txBody>
      </p:sp>
      <p:sp>
        <p:nvSpPr>
          <p:cNvPr id="6" name="Text Placeholder 3">
            <a:extLst>
              <a:ext uri="{FF2B5EF4-FFF2-40B4-BE49-F238E27FC236}">
                <a16:creationId xmlns:a16="http://schemas.microsoft.com/office/drawing/2014/main" id="{C8408872-713C-D7D4-6C0F-6707249D20ED}"/>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noProof="0" dirty="0"/>
              <a:t>Subhead</a:t>
            </a:r>
          </a:p>
        </p:txBody>
      </p:sp>
    </p:spTree>
    <p:extLst>
      <p:ext uri="{BB962C8B-B14F-4D97-AF65-F5344CB8AC3E}">
        <p14:creationId xmlns:p14="http://schemas.microsoft.com/office/powerpoint/2010/main" val="1327891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Bullets, Content">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282290" y="3138935"/>
            <a:ext cx="4289710" cy="1208828"/>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282289" y="1245232"/>
            <a:ext cx="8658711" cy="1457025"/>
          </a:xfrm>
        </p:spPr>
        <p:txBody>
          <a:bodyPr lIns="0" numCol="2" spcCol="274320">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endParaRPr lang="en-US" dirty="0"/>
          </a:p>
          <a:p>
            <a:pPr lvl="0"/>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a:t>
            </a:r>
          </a:p>
        </p:txBody>
      </p:sp>
      <p:sp>
        <p:nvSpPr>
          <p:cNvPr id="3" name="Picture Placeholder 2"/>
          <p:cNvSpPr>
            <a:spLocks noGrp="1"/>
          </p:cNvSpPr>
          <p:nvPr>
            <p:ph type="pic" sz="quarter" idx="15" hasCustomPrompt="1"/>
          </p:nvPr>
        </p:nvSpPr>
        <p:spPr>
          <a:xfrm>
            <a:off x="4722970" y="3138934"/>
            <a:ext cx="4218030" cy="1208829"/>
          </a:xfrm>
        </p:spPr>
        <p:txBody>
          <a:bodyPr>
            <a:normAutofit/>
          </a:bodyPr>
          <a:lstStyle>
            <a:lvl1pPr marL="0" indent="0">
              <a:buNone/>
              <a:defRPr sz="900" i="1" baseline="0"/>
            </a:lvl1pPr>
          </a:lstStyle>
          <a:p>
            <a:r>
              <a:rPr lang="en-US" dirty="0"/>
              <a:t>Insert Photo</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a:p>
        </p:txBody>
      </p:sp>
      <p:sp>
        <p:nvSpPr>
          <p:cNvPr id="6" name="Title 1">
            <a:extLst>
              <a:ext uri="{FF2B5EF4-FFF2-40B4-BE49-F238E27FC236}">
                <a16:creationId xmlns:a16="http://schemas.microsoft.com/office/drawing/2014/main" id="{22101C7A-858B-1E2B-83E0-2582C721453B}"/>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7" name="Text Placeholder 3">
            <a:extLst>
              <a:ext uri="{FF2B5EF4-FFF2-40B4-BE49-F238E27FC236}">
                <a16:creationId xmlns:a16="http://schemas.microsoft.com/office/drawing/2014/main" id="{13388630-5250-47EC-8C4D-75D355887114}"/>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662224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282290" y="1252981"/>
            <a:ext cx="4970872" cy="2165833"/>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282290" y="3535051"/>
            <a:ext cx="4970872" cy="819973"/>
          </a:xfrm>
        </p:spPr>
        <p:txBody>
          <a:bodyPr lIns="0">
            <a:normAutofit/>
          </a:bodyPr>
          <a:lstStyle>
            <a:lvl1pPr marL="0" indent="0">
              <a:buNone/>
              <a:defRPr sz="1500" b="1">
                <a:solidFill>
                  <a:srgbClr val="002855"/>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3" name="Picture Placeholder 2"/>
          <p:cNvSpPr>
            <a:spLocks noGrp="1"/>
          </p:cNvSpPr>
          <p:nvPr>
            <p:ph type="pic" sz="quarter" idx="15" hasCustomPrompt="1"/>
          </p:nvPr>
        </p:nvSpPr>
        <p:spPr>
          <a:xfrm>
            <a:off x="5366283" y="1252982"/>
            <a:ext cx="3574718" cy="3102042"/>
          </a:xfrm>
        </p:spPr>
        <p:txBody>
          <a:bodyPr>
            <a:normAutofit/>
          </a:bodyPr>
          <a:lstStyle>
            <a:lvl1pPr marL="0" indent="0">
              <a:buNone/>
              <a:defRPr sz="900" i="1" baseline="0"/>
            </a:lvl1pPr>
          </a:lstStyle>
          <a:p>
            <a:r>
              <a:rPr lang="en-US" dirty="0"/>
              <a:t>Insert Photo</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5B1788BA-926E-34CC-7A52-44AE3BA957D1}"/>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7" name="Text Placeholder 3">
            <a:extLst>
              <a:ext uri="{FF2B5EF4-FFF2-40B4-BE49-F238E27FC236}">
                <a16:creationId xmlns:a16="http://schemas.microsoft.com/office/drawing/2014/main" id="{8D91E58F-B24D-1552-AAE8-A8CA5C5411D0}"/>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810110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C-Photos Lock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1" y="-8147"/>
            <a:ext cx="9143998" cy="5143498"/>
          </a:xfrm>
          <a:prstGeom prst="rect">
            <a:avLst/>
          </a:prstGeom>
        </p:spPr>
      </p:pic>
      <p:pic>
        <p:nvPicPr>
          <p:cNvPr id="8" name="Picture 7">
            <a:extLst>
              <a:ext uri="{FF2B5EF4-FFF2-40B4-BE49-F238E27FC236}">
                <a16:creationId xmlns:a16="http://schemas.microsoft.com/office/drawing/2014/main" id="{B29407DB-9EC1-775D-729D-5F1A7B591069}"/>
              </a:ext>
            </a:extLst>
          </p:cNvPr>
          <p:cNvPicPr>
            <a:picLocks noChangeAspect="1"/>
          </p:cNvPicPr>
          <p:nvPr userDrawn="1"/>
        </p:nvPicPr>
        <p:blipFill rotWithShape="1">
          <a:blip r:embed="rId3"/>
          <a:srcRect r="26766"/>
          <a:stretch/>
        </p:blipFill>
        <p:spPr>
          <a:xfrm>
            <a:off x="1" y="4627165"/>
            <a:ext cx="9144000"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lIns="0" anchor="b">
            <a:normAutofit/>
          </a:bodyPr>
          <a:lstStyle>
            <a:lvl1pPr algn="l">
              <a:defRPr sz="3300" i="0">
                <a:solidFill>
                  <a:srgbClr val="002855"/>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2855"/>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2855"/>
                </a:solidFill>
                <a:latin typeface="Calibri" panose="020F0502020204030204" pitchFamily="34" charset="0"/>
                <a:cs typeface="Calibri" panose="020F0502020204030204" pitchFamily="34" charset="0"/>
              </a:rPr>
              <a:t>ieee.org</a:t>
            </a:r>
            <a:endParaRPr lang="en-US" sz="1100" b="1" dirty="0">
              <a:solidFill>
                <a:srgbClr val="002855"/>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pic>
        <p:nvPicPr>
          <p:cNvPr id="5" name="Picture Placeholder 10" descr="A person wearing a hard hat and holding a tablet&#10;&#10;Description automatically generated">
            <a:extLst>
              <a:ext uri="{FF2B5EF4-FFF2-40B4-BE49-F238E27FC236}">
                <a16:creationId xmlns:a16="http://schemas.microsoft.com/office/drawing/2014/main" id="{1983CD9E-58BA-8497-EABE-8AEB7632EE71}"/>
              </a:ext>
            </a:extLst>
          </p:cNvPr>
          <p:cNvPicPr>
            <a:picLocks noChangeAspect="1"/>
          </p:cNvPicPr>
          <p:nvPr userDrawn="1"/>
        </p:nvPicPr>
        <p:blipFill>
          <a:blip r:embed="rId5"/>
          <a:srcRect l="1852" r="1852"/>
          <a:stretch>
            <a:fillRect/>
          </a:stretch>
        </p:blipFill>
        <p:spPr>
          <a:xfrm>
            <a:off x="-551" y="506367"/>
            <a:ext cx="1828800" cy="1828800"/>
          </a:xfrm>
          <a:prstGeom prst="rect">
            <a:avLst/>
          </a:prstGeom>
        </p:spPr>
      </p:pic>
      <p:pic>
        <p:nvPicPr>
          <p:cNvPr id="6" name="Picture Placeholder 12" descr="A computer screen with numbers and lines&#10;&#10;Description automatically generated">
            <a:extLst>
              <a:ext uri="{FF2B5EF4-FFF2-40B4-BE49-F238E27FC236}">
                <a16:creationId xmlns:a16="http://schemas.microsoft.com/office/drawing/2014/main" id="{233133B5-4B0B-6DB8-7727-64E8DF6FA21D}"/>
              </a:ext>
            </a:extLst>
          </p:cNvPr>
          <p:cNvPicPr>
            <a:picLocks noChangeAspect="1"/>
          </p:cNvPicPr>
          <p:nvPr userDrawn="1"/>
        </p:nvPicPr>
        <p:blipFill>
          <a:blip r:embed="rId6"/>
          <a:srcRect t="1691" b="1691"/>
          <a:stretch>
            <a:fillRect/>
          </a:stretch>
        </p:blipFill>
        <p:spPr>
          <a:xfrm>
            <a:off x="1812458" y="506367"/>
            <a:ext cx="1861485" cy="1831081"/>
          </a:xfrm>
          <a:prstGeom prst="rect">
            <a:avLst/>
          </a:prstGeom>
        </p:spPr>
      </p:pic>
      <p:pic>
        <p:nvPicPr>
          <p:cNvPr id="7" name="Picture Placeholder 14" descr="A person in a white coat working on a computer&#10;&#10;Description automatically generated">
            <a:extLst>
              <a:ext uri="{FF2B5EF4-FFF2-40B4-BE49-F238E27FC236}">
                <a16:creationId xmlns:a16="http://schemas.microsoft.com/office/drawing/2014/main" id="{C3704A6D-9A48-FAE2-A984-46EEBD384428}"/>
              </a:ext>
            </a:extLst>
          </p:cNvPr>
          <p:cNvPicPr>
            <a:picLocks noChangeAspect="1"/>
          </p:cNvPicPr>
          <p:nvPr userDrawn="1"/>
        </p:nvPicPr>
        <p:blipFill>
          <a:blip r:embed="rId7"/>
          <a:srcRect t="1382" b="1382"/>
          <a:stretch>
            <a:fillRect/>
          </a:stretch>
        </p:blipFill>
        <p:spPr>
          <a:xfrm>
            <a:off x="3674266" y="506367"/>
            <a:ext cx="1817334" cy="1828800"/>
          </a:xfrm>
          <a:prstGeom prst="rect">
            <a:avLst/>
          </a:prstGeom>
        </p:spPr>
      </p:pic>
      <p:pic>
        <p:nvPicPr>
          <p:cNvPr id="9" name="Picture Placeholder 16" descr="A digital image of a person's head&#10;&#10;Description automatically generated">
            <a:extLst>
              <a:ext uri="{FF2B5EF4-FFF2-40B4-BE49-F238E27FC236}">
                <a16:creationId xmlns:a16="http://schemas.microsoft.com/office/drawing/2014/main" id="{F062005E-FA08-9FF9-21A3-3FC892EACB19}"/>
              </a:ext>
            </a:extLst>
          </p:cNvPr>
          <p:cNvPicPr>
            <a:picLocks noChangeAspect="1"/>
          </p:cNvPicPr>
          <p:nvPr userDrawn="1"/>
        </p:nvPicPr>
        <p:blipFill>
          <a:blip r:embed="rId8"/>
          <a:srcRect t="1803" b="1803"/>
          <a:stretch>
            <a:fillRect/>
          </a:stretch>
        </p:blipFill>
        <p:spPr>
          <a:xfrm>
            <a:off x="5493599" y="506367"/>
            <a:ext cx="1837943" cy="1828800"/>
          </a:xfrm>
          <a:prstGeom prst="rect">
            <a:avLst/>
          </a:prstGeom>
        </p:spPr>
      </p:pic>
      <p:pic>
        <p:nvPicPr>
          <p:cNvPr id="11" name="Picture Placeholder 18" descr="A person using a video call&#10;&#10;Description automatically generated">
            <a:extLst>
              <a:ext uri="{FF2B5EF4-FFF2-40B4-BE49-F238E27FC236}">
                <a16:creationId xmlns:a16="http://schemas.microsoft.com/office/drawing/2014/main" id="{D97C07C5-B1A6-B762-9791-82B23BD26EB9}"/>
              </a:ext>
            </a:extLst>
          </p:cNvPr>
          <p:cNvPicPr>
            <a:picLocks noChangeAspect="1"/>
          </p:cNvPicPr>
          <p:nvPr userDrawn="1"/>
        </p:nvPicPr>
        <p:blipFill>
          <a:blip r:embed="rId9"/>
          <a:srcRect l="4356" r="4356"/>
          <a:stretch>
            <a:fillRect/>
          </a:stretch>
        </p:blipFill>
        <p:spPr>
          <a:xfrm>
            <a:off x="7322401" y="506367"/>
            <a:ext cx="1836546" cy="1828800"/>
          </a:xfrm>
          <a:prstGeom prst="rect">
            <a:avLst/>
          </a:prstGeom>
        </p:spPr>
      </p:pic>
    </p:spTree>
    <p:extLst>
      <p:ext uri="{BB962C8B-B14F-4D97-AF65-F5344CB8AC3E}">
        <p14:creationId xmlns:p14="http://schemas.microsoft.com/office/powerpoint/2010/main" val="2488899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1D-Photos Unlock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1" y="-8147"/>
            <a:ext cx="9143998" cy="5143498"/>
          </a:xfrm>
          <a:prstGeom prst="rect">
            <a:avLst/>
          </a:prstGeom>
        </p:spPr>
      </p:pic>
      <p:pic>
        <p:nvPicPr>
          <p:cNvPr id="8" name="Picture 7">
            <a:extLst>
              <a:ext uri="{FF2B5EF4-FFF2-40B4-BE49-F238E27FC236}">
                <a16:creationId xmlns:a16="http://schemas.microsoft.com/office/drawing/2014/main" id="{B29407DB-9EC1-775D-729D-5F1A7B591069}"/>
              </a:ext>
            </a:extLst>
          </p:cNvPr>
          <p:cNvPicPr>
            <a:picLocks noChangeAspect="1"/>
          </p:cNvPicPr>
          <p:nvPr userDrawn="1"/>
        </p:nvPicPr>
        <p:blipFill rotWithShape="1">
          <a:blip r:embed="rId3"/>
          <a:srcRect r="26766"/>
          <a:stretch/>
        </p:blipFill>
        <p:spPr>
          <a:xfrm>
            <a:off x="1" y="4627165"/>
            <a:ext cx="9144000"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lIns="0" anchor="b">
            <a:normAutofit/>
          </a:bodyPr>
          <a:lstStyle>
            <a:lvl1pPr algn="l">
              <a:defRPr sz="3300" i="0">
                <a:solidFill>
                  <a:srgbClr val="002855"/>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2855"/>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2855"/>
                </a:solidFill>
                <a:latin typeface="Calibri" panose="020F0502020204030204" pitchFamily="34" charset="0"/>
                <a:cs typeface="Calibri" panose="020F0502020204030204" pitchFamily="34" charset="0"/>
              </a:rPr>
              <a:t>ieee.org</a:t>
            </a:r>
            <a:endParaRPr lang="en-US" sz="1100" b="1" dirty="0">
              <a:solidFill>
                <a:srgbClr val="002855"/>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5" name="Picture Placeholder 2">
            <a:extLst>
              <a:ext uri="{FF2B5EF4-FFF2-40B4-BE49-F238E27FC236}">
                <a16:creationId xmlns:a16="http://schemas.microsoft.com/office/drawing/2014/main" id="{C15FADBE-3A29-1E95-9C47-935083B27C71}"/>
              </a:ext>
            </a:extLst>
          </p:cNvPr>
          <p:cNvSpPr>
            <a:spLocks noGrp="1"/>
          </p:cNvSpPr>
          <p:nvPr>
            <p:ph type="pic" sz="quarter" idx="13" hasCustomPrompt="1"/>
          </p:nvPr>
        </p:nvSpPr>
        <p:spPr>
          <a:xfrm>
            <a:off x="-551" y="506367"/>
            <a:ext cx="1828800"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6" name="Picture Placeholder 2">
            <a:extLst>
              <a:ext uri="{FF2B5EF4-FFF2-40B4-BE49-F238E27FC236}">
                <a16:creationId xmlns:a16="http://schemas.microsoft.com/office/drawing/2014/main" id="{80A25B10-0BC1-34CB-1AE9-91D80CD073BD}"/>
              </a:ext>
            </a:extLst>
          </p:cNvPr>
          <p:cNvSpPr>
            <a:spLocks noGrp="1" noChangeAspect="1"/>
          </p:cNvSpPr>
          <p:nvPr>
            <p:ph type="pic" sz="quarter" idx="14" hasCustomPrompt="1"/>
          </p:nvPr>
        </p:nvSpPr>
        <p:spPr>
          <a:xfrm>
            <a:off x="1812458" y="506367"/>
            <a:ext cx="1861485" cy="1831081"/>
          </a:xfrm>
          <a:prstGeom prst="rect">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7" name="Picture Placeholder 2">
            <a:extLst>
              <a:ext uri="{FF2B5EF4-FFF2-40B4-BE49-F238E27FC236}">
                <a16:creationId xmlns:a16="http://schemas.microsoft.com/office/drawing/2014/main" id="{C87B41E3-9465-5800-4CC3-1599D54B45F6}"/>
              </a:ext>
            </a:extLst>
          </p:cNvPr>
          <p:cNvSpPr>
            <a:spLocks noGrp="1"/>
          </p:cNvSpPr>
          <p:nvPr>
            <p:ph type="pic" sz="quarter" idx="15" hasCustomPrompt="1"/>
          </p:nvPr>
        </p:nvSpPr>
        <p:spPr>
          <a:xfrm>
            <a:off x="3674266" y="506367"/>
            <a:ext cx="1817334"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9" name="Picture Placeholder 2">
            <a:extLst>
              <a:ext uri="{FF2B5EF4-FFF2-40B4-BE49-F238E27FC236}">
                <a16:creationId xmlns:a16="http://schemas.microsoft.com/office/drawing/2014/main" id="{75824EB5-3550-BCA0-C7FF-9BD2CA57949D}"/>
              </a:ext>
            </a:extLst>
          </p:cNvPr>
          <p:cNvSpPr>
            <a:spLocks noGrp="1"/>
          </p:cNvSpPr>
          <p:nvPr>
            <p:ph type="pic" sz="quarter" idx="16" hasCustomPrompt="1"/>
          </p:nvPr>
        </p:nvSpPr>
        <p:spPr>
          <a:xfrm>
            <a:off x="5493599" y="506367"/>
            <a:ext cx="1837943"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11" name="Picture Placeholder 2">
            <a:extLst>
              <a:ext uri="{FF2B5EF4-FFF2-40B4-BE49-F238E27FC236}">
                <a16:creationId xmlns:a16="http://schemas.microsoft.com/office/drawing/2014/main" id="{7314601B-6241-4ED7-E8F6-B3CB1AF27926}"/>
              </a:ext>
            </a:extLst>
          </p:cNvPr>
          <p:cNvSpPr>
            <a:spLocks noGrp="1"/>
          </p:cNvSpPr>
          <p:nvPr>
            <p:ph type="pic" sz="quarter" idx="17" hasCustomPrompt="1"/>
          </p:nvPr>
        </p:nvSpPr>
        <p:spPr>
          <a:xfrm>
            <a:off x="7322401" y="506367"/>
            <a:ext cx="1836546"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Tree>
    <p:extLst>
      <p:ext uri="{BB962C8B-B14F-4D97-AF65-F5344CB8AC3E}">
        <p14:creationId xmlns:p14="http://schemas.microsoft.com/office/powerpoint/2010/main" val="2502921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1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1" y="-8147"/>
            <a:ext cx="9143998" cy="5143498"/>
          </a:xfrm>
          <a:prstGeom prst="rect">
            <a:avLst/>
          </a:prstGeom>
        </p:spPr>
      </p:pic>
      <p:pic>
        <p:nvPicPr>
          <p:cNvPr id="8" name="Picture 7">
            <a:extLst>
              <a:ext uri="{FF2B5EF4-FFF2-40B4-BE49-F238E27FC236}">
                <a16:creationId xmlns:a16="http://schemas.microsoft.com/office/drawing/2014/main" id="{B29407DB-9EC1-775D-729D-5F1A7B591069}"/>
              </a:ext>
            </a:extLst>
          </p:cNvPr>
          <p:cNvPicPr>
            <a:picLocks noChangeAspect="1"/>
          </p:cNvPicPr>
          <p:nvPr userDrawn="1"/>
        </p:nvPicPr>
        <p:blipFill rotWithShape="1">
          <a:blip r:embed="rId3"/>
          <a:srcRect r="26766"/>
          <a:stretch/>
        </p:blipFill>
        <p:spPr>
          <a:xfrm>
            <a:off x="1" y="4627165"/>
            <a:ext cx="9144000"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10" name="Slide Number Placeholder 9"/>
          <p:cNvSpPr>
            <a:spLocks noGrp="1"/>
          </p:cNvSpPr>
          <p:nvPr>
            <p:ph type="sldNum" sz="quarter" idx="18"/>
          </p:nvPr>
        </p:nvSpPr>
        <p:spPr/>
        <p:txBody>
          <a:bodyPr/>
          <a:lstStyle>
            <a:lvl1pPr>
              <a:defRPr>
                <a:solidFill>
                  <a:srgbClr val="002855"/>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2855"/>
                </a:solidFill>
                <a:latin typeface="Calibri" panose="020F0502020204030204" pitchFamily="34" charset="0"/>
                <a:cs typeface="Calibri" panose="020F0502020204030204" pitchFamily="34" charset="0"/>
              </a:rPr>
              <a:t>ieee.org</a:t>
            </a:r>
            <a:endParaRPr lang="en-US" sz="1100" b="1" dirty="0">
              <a:solidFill>
                <a:srgbClr val="002855"/>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13" name="Title 1">
            <a:extLst>
              <a:ext uri="{FF2B5EF4-FFF2-40B4-BE49-F238E27FC236}">
                <a16:creationId xmlns:a16="http://schemas.microsoft.com/office/drawing/2014/main" id="{BF31D605-ADDB-54A4-FC63-4B18372882C9}"/>
              </a:ext>
            </a:extLst>
          </p:cNvPr>
          <p:cNvSpPr>
            <a:spLocks noGrp="1"/>
          </p:cNvSpPr>
          <p:nvPr>
            <p:ph type="title" hasCustomPrompt="1"/>
          </p:nvPr>
        </p:nvSpPr>
        <p:spPr>
          <a:xfrm>
            <a:off x="282289" y="2002971"/>
            <a:ext cx="8553009" cy="1064971"/>
          </a:xfrm>
          <a:prstGeom prst="rect">
            <a:avLst/>
          </a:prstGeom>
        </p:spPr>
        <p:txBody>
          <a:bodyPr lIns="0" anchor="b">
            <a:normAutofit/>
          </a:bodyPr>
          <a:lstStyle>
            <a:lvl1pPr>
              <a:defRPr sz="3300" i="0">
                <a:solidFill>
                  <a:srgbClr val="002855"/>
                </a:solidFill>
              </a:defRPr>
            </a:lvl1pPr>
          </a:lstStyle>
          <a:p>
            <a:r>
              <a:rPr lang="en-US" dirty="0"/>
              <a:t>Divider Title</a:t>
            </a:r>
          </a:p>
        </p:txBody>
      </p:sp>
      <p:sp>
        <p:nvSpPr>
          <p:cNvPr id="14" name="Text Placeholder 2">
            <a:extLst>
              <a:ext uri="{FF2B5EF4-FFF2-40B4-BE49-F238E27FC236}">
                <a16:creationId xmlns:a16="http://schemas.microsoft.com/office/drawing/2014/main" id="{404A8526-DBEB-ABFE-0AA2-2CF6022C45EE}"/>
              </a:ext>
            </a:extLst>
          </p:cNvPr>
          <p:cNvSpPr>
            <a:spLocks noGrp="1"/>
          </p:cNvSpPr>
          <p:nvPr>
            <p:ph type="body" idx="1" hasCustomPrompt="1"/>
          </p:nvPr>
        </p:nvSpPr>
        <p:spPr>
          <a:xfrm>
            <a:off x="282290" y="3088182"/>
            <a:ext cx="8553008" cy="815369"/>
          </a:xfrm>
        </p:spPr>
        <p:txBody>
          <a:bodyPr lIns="0">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Tree>
    <p:extLst>
      <p:ext uri="{BB962C8B-B14F-4D97-AF65-F5344CB8AC3E}">
        <p14:creationId xmlns:p14="http://schemas.microsoft.com/office/powerpoint/2010/main" val="848108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A-Photos Lock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1" y="-10457"/>
            <a:ext cx="9143998" cy="5148117"/>
          </a:xfrm>
          <a:prstGeom prst="rect">
            <a:avLst/>
          </a:prstGeom>
        </p:spPr>
      </p:pic>
      <p:pic>
        <p:nvPicPr>
          <p:cNvPr id="8" name="Picture 7">
            <a:extLst>
              <a:ext uri="{FF2B5EF4-FFF2-40B4-BE49-F238E27FC236}">
                <a16:creationId xmlns:a16="http://schemas.microsoft.com/office/drawing/2014/main" id="{B29407DB-9EC1-775D-729D-5F1A7B591069}"/>
              </a:ext>
            </a:extLst>
          </p:cNvPr>
          <p:cNvPicPr>
            <a:picLocks noChangeAspect="1"/>
          </p:cNvPicPr>
          <p:nvPr userDrawn="1"/>
        </p:nvPicPr>
        <p:blipFill rotWithShape="1">
          <a:blip r:embed="rId3"/>
          <a:srcRect r="26766"/>
          <a:stretch/>
        </p:blipFill>
        <p:spPr>
          <a:xfrm>
            <a:off x="1" y="4627165"/>
            <a:ext cx="9144000"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7022971" cy="940768"/>
          </a:xfrm>
          <a:prstGeom prst="rect">
            <a:avLst/>
          </a:prstGeom>
        </p:spPr>
        <p:txBody>
          <a:bodyPr lIns="0" anchor="b">
            <a:normAutofit/>
          </a:bodyPr>
          <a:lstStyle>
            <a:lvl1pPr algn="l">
              <a:defRPr sz="3300" i="0">
                <a:solidFill>
                  <a:srgbClr val="002855"/>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2855"/>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2855"/>
                </a:solidFill>
                <a:latin typeface="Calibri" panose="020F0502020204030204" pitchFamily="34" charset="0"/>
                <a:cs typeface="Calibri" panose="020F0502020204030204" pitchFamily="34" charset="0"/>
              </a:rPr>
              <a:t>ieee.org</a:t>
            </a:r>
            <a:endParaRPr lang="en-US" sz="1100" b="1" dirty="0">
              <a:solidFill>
                <a:srgbClr val="002855"/>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pic>
        <p:nvPicPr>
          <p:cNvPr id="11" name="Picture Placeholder 9" descr="A group of people wearing hard hats and jackets looking at a computer screen&#10;&#10;Description automatically generated">
            <a:extLst>
              <a:ext uri="{FF2B5EF4-FFF2-40B4-BE49-F238E27FC236}">
                <a16:creationId xmlns:a16="http://schemas.microsoft.com/office/drawing/2014/main" id="{971E8037-2F71-478A-7B70-1B9B8BCC4F47}"/>
              </a:ext>
            </a:extLst>
          </p:cNvPr>
          <p:cNvPicPr>
            <a:picLocks noChangeAspect="1"/>
          </p:cNvPicPr>
          <p:nvPr userDrawn="1"/>
        </p:nvPicPr>
        <p:blipFill>
          <a:blip r:embed="rId5"/>
          <a:srcRect l="2604" r="2604"/>
          <a:stretch>
            <a:fillRect/>
          </a:stretch>
        </p:blipFill>
        <p:spPr>
          <a:xfrm>
            <a:off x="-487630" y="-275587"/>
            <a:ext cx="2633567" cy="2633016"/>
          </a:xfrm>
          <a:prstGeom prst="ellipse">
            <a:avLst/>
          </a:prstGeom>
        </p:spPr>
      </p:pic>
      <p:pic>
        <p:nvPicPr>
          <p:cNvPr id="17" name="Picture Placeholder 17" descr="A group of people in a meeting&#10;&#10;Description automatically generated">
            <a:extLst>
              <a:ext uri="{FF2B5EF4-FFF2-40B4-BE49-F238E27FC236}">
                <a16:creationId xmlns:a16="http://schemas.microsoft.com/office/drawing/2014/main" id="{AE58B03D-17F4-ADE9-3B99-C65A056E8533}"/>
              </a:ext>
            </a:extLst>
          </p:cNvPr>
          <p:cNvPicPr>
            <a:picLocks noChangeAspect="1"/>
          </p:cNvPicPr>
          <p:nvPr userDrawn="1"/>
        </p:nvPicPr>
        <p:blipFill>
          <a:blip r:embed="rId6"/>
          <a:srcRect l="16626" r="16626"/>
          <a:stretch>
            <a:fillRect/>
          </a:stretch>
        </p:blipFill>
        <p:spPr>
          <a:xfrm>
            <a:off x="7216988" y="432744"/>
            <a:ext cx="1313770" cy="1314045"/>
          </a:xfrm>
          <a:prstGeom prst="ellipse">
            <a:avLst/>
          </a:prstGeom>
        </p:spPr>
      </p:pic>
      <p:pic>
        <p:nvPicPr>
          <p:cNvPr id="18" name="Picture Placeholder 11" descr="A doctor using a virtual reality device&#10;&#10;Description automatically generated">
            <a:extLst>
              <a:ext uri="{FF2B5EF4-FFF2-40B4-BE49-F238E27FC236}">
                <a16:creationId xmlns:a16="http://schemas.microsoft.com/office/drawing/2014/main" id="{53E22AF1-56BB-E6C3-64B5-7E763C07FFA8}"/>
              </a:ext>
            </a:extLst>
          </p:cNvPr>
          <p:cNvPicPr>
            <a:picLocks noChangeAspect="1"/>
          </p:cNvPicPr>
          <p:nvPr userDrawn="1"/>
        </p:nvPicPr>
        <p:blipFill>
          <a:blip r:embed="rId7"/>
          <a:srcRect l="10503" r="10503"/>
          <a:stretch>
            <a:fillRect/>
          </a:stretch>
        </p:blipFill>
        <p:spPr>
          <a:xfrm>
            <a:off x="3465829" y="-82898"/>
            <a:ext cx="2187948" cy="2187491"/>
          </a:xfrm>
          <a:prstGeom prst="ellipse">
            <a:avLst/>
          </a:prstGeom>
        </p:spPr>
      </p:pic>
      <p:pic>
        <p:nvPicPr>
          <p:cNvPr id="19" name="Picture Placeholder 15">
            <a:extLst>
              <a:ext uri="{FF2B5EF4-FFF2-40B4-BE49-F238E27FC236}">
                <a16:creationId xmlns:a16="http://schemas.microsoft.com/office/drawing/2014/main" id="{5E53593A-3F8C-932A-59F0-DFBE45383AA2}"/>
              </a:ext>
            </a:extLst>
          </p:cNvPr>
          <p:cNvPicPr>
            <a:picLocks noChangeAspect="1"/>
          </p:cNvPicPr>
          <p:nvPr userDrawn="1"/>
        </p:nvPicPr>
        <p:blipFill>
          <a:blip r:embed="rId8"/>
          <a:srcRect l="8941" r="8941"/>
          <a:stretch/>
        </p:blipFill>
        <p:spPr>
          <a:xfrm>
            <a:off x="7445518" y="2009789"/>
            <a:ext cx="1888036" cy="1888036"/>
          </a:xfrm>
          <a:prstGeom prst="ellipse">
            <a:avLst/>
          </a:prstGeom>
        </p:spPr>
      </p:pic>
    </p:spTree>
    <p:extLst>
      <p:ext uri="{BB962C8B-B14F-4D97-AF65-F5344CB8AC3E}">
        <p14:creationId xmlns:p14="http://schemas.microsoft.com/office/powerpoint/2010/main" val="1974315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B-Photos Lock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1" y="-10457"/>
            <a:ext cx="9143998" cy="5148117"/>
          </a:xfrm>
          <a:prstGeom prst="rect">
            <a:avLst/>
          </a:prstGeom>
        </p:spPr>
      </p:pic>
      <p:pic>
        <p:nvPicPr>
          <p:cNvPr id="8" name="Picture 7">
            <a:extLst>
              <a:ext uri="{FF2B5EF4-FFF2-40B4-BE49-F238E27FC236}">
                <a16:creationId xmlns:a16="http://schemas.microsoft.com/office/drawing/2014/main" id="{B29407DB-9EC1-775D-729D-5F1A7B591069}"/>
              </a:ext>
            </a:extLst>
          </p:cNvPr>
          <p:cNvPicPr>
            <a:picLocks noChangeAspect="1"/>
          </p:cNvPicPr>
          <p:nvPr userDrawn="1"/>
        </p:nvPicPr>
        <p:blipFill rotWithShape="1">
          <a:blip r:embed="rId3"/>
          <a:srcRect r="26766"/>
          <a:stretch/>
        </p:blipFill>
        <p:spPr>
          <a:xfrm>
            <a:off x="1" y="4627165"/>
            <a:ext cx="9144000"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90" y="2581643"/>
            <a:ext cx="7022970" cy="940768"/>
          </a:xfrm>
          <a:prstGeom prst="rect">
            <a:avLst/>
          </a:prstGeom>
        </p:spPr>
        <p:txBody>
          <a:bodyPr lIns="0" anchor="b">
            <a:normAutofit/>
          </a:bodyPr>
          <a:lstStyle>
            <a:lvl1pPr algn="l">
              <a:defRPr sz="3300" i="0">
                <a:solidFill>
                  <a:srgbClr val="002855"/>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2855"/>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2855"/>
                </a:solidFill>
                <a:latin typeface="Calibri" panose="020F0502020204030204" pitchFamily="34" charset="0"/>
                <a:cs typeface="Calibri" panose="020F0502020204030204" pitchFamily="34" charset="0"/>
              </a:rPr>
              <a:t>ieee.org</a:t>
            </a:r>
            <a:endParaRPr lang="en-US" sz="1100" b="1" dirty="0">
              <a:solidFill>
                <a:srgbClr val="002855"/>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pic>
        <p:nvPicPr>
          <p:cNvPr id="5" name="Picture Placeholder 9" descr="A group of people around a table&#10;&#10;Description automatically generated">
            <a:extLst>
              <a:ext uri="{FF2B5EF4-FFF2-40B4-BE49-F238E27FC236}">
                <a16:creationId xmlns:a16="http://schemas.microsoft.com/office/drawing/2014/main" id="{6B0AB2CF-1496-60EB-9749-1F18FBB1886C}"/>
              </a:ext>
            </a:extLst>
          </p:cNvPr>
          <p:cNvPicPr>
            <a:picLocks noChangeAspect="1"/>
          </p:cNvPicPr>
          <p:nvPr userDrawn="1"/>
        </p:nvPicPr>
        <p:blipFill>
          <a:blip r:embed="rId5"/>
          <a:srcRect l="3559" r="3559"/>
          <a:stretch>
            <a:fillRect/>
          </a:stretch>
        </p:blipFill>
        <p:spPr>
          <a:xfrm>
            <a:off x="-487630" y="-275587"/>
            <a:ext cx="2633567" cy="2633016"/>
          </a:xfrm>
          <a:prstGeom prst="ellipse">
            <a:avLst/>
          </a:prstGeom>
        </p:spPr>
      </p:pic>
      <p:pic>
        <p:nvPicPr>
          <p:cNvPr id="6" name="Picture Placeholder 13" descr="A hand touching a sphere&#10;&#10;Description automatically generated">
            <a:extLst>
              <a:ext uri="{FF2B5EF4-FFF2-40B4-BE49-F238E27FC236}">
                <a16:creationId xmlns:a16="http://schemas.microsoft.com/office/drawing/2014/main" id="{61393A28-42FE-4220-C6F9-FEA637B7AA11}"/>
              </a:ext>
            </a:extLst>
          </p:cNvPr>
          <p:cNvPicPr>
            <a:picLocks noChangeAspect="1"/>
          </p:cNvPicPr>
          <p:nvPr userDrawn="1"/>
        </p:nvPicPr>
        <p:blipFill>
          <a:blip r:embed="rId6"/>
          <a:srcRect t="319" b="319"/>
          <a:stretch>
            <a:fillRect/>
          </a:stretch>
        </p:blipFill>
        <p:spPr>
          <a:xfrm>
            <a:off x="7216988" y="432744"/>
            <a:ext cx="1313770" cy="1314045"/>
          </a:xfrm>
          <a:prstGeom prst="ellipse">
            <a:avLst/>
          </a:prstGeom>
        </p:spPr>
      </p:pic>
      <p:pic>
        <p:nvPicPr>
          <p:cNvPr id="7" name="Picture Placeholder 11" descr="A person and person wearing safety vests and helmets looking at a computer&#10;&#10;Description automatically generated">
            <a:extLst>
              <a:ext uri="{FF2B5EF4-FFF2-40B4-BE49-F238E27FC236}">
                <a16:creationId xmlns:a16="http://schemas.microsoft.com/office/drawing/2014/main" id="{F9AC9626-6C9B-4881-5579-DBB2A1D39B18}"/>
              </a:ext>
            </a:extLst>
          </p:cNvPr>
          <p:cNvPicPr>
            <a:picLocks noChangeAspect="1"/>
          </p:cNvPicPr>
          <p:nvPr userDrawn="1"/>
        </p:nvPicPr>
        <p:blipFill>
          <a:blip r:embed="rId7"/>
          <a:srcRect t="1020" b="1020"/>
          <a:stretch>
            <a:fillRect/>
          </a:stretch>
        </p:blipFill>
        <p:spPr>
          <a:xfrm>
            <a:off x="3465829" y="-82898"/>
            <a:ext cx="2187948" cy="2187491"/>
          </a:xfrm>
          <a:prstGeom prst="ellipse">
            <a:avLst/>
          </a:prstGeom>
        </p:spPr>
      </p:pic>
      <p:pic>
        <p:nvPicPr>
          <p:cNvPr id="9" name="Picture Placeholder 15" descr="A person wearing a white hard hat and white shirt&#10;&#10;Description automatically generated">
            <a:extLst>
              <a:ext uri="{FF2B5EF4-FFF2-40B4-BE49-F238E27FC236}">
                <a16:creationId xmlns:a16="http://schemas.microsoft.com/office/drawing/2014/main" id="{39DEC6CB-EC87-7831-0461-99EF21915327}"/>
              </a:ext>
            </a:extLst>
          </p:cNvPr>
          <p:cNvPicPr>
            <a:picLocks noChangeAspect="1"/>
          </p:cNvPicPr>
          <p:nvPr userDrawn="1"/>
        </p:nvPicPr>
        <p:blipFill>
          <a:blip r:embed="rId8"/>
          <a:srcRect l="4783" r="4783"/>
          <a:stretch>
            <a:fillRect/>
          </a:stretch>
        </p:blipFill>
        <p:spPr>
          <a:xfrm>
            <a:off x="7445518" y="2009789"/>
            <a:ext cx="1888036" cy="1888036"/>
          </a:xfrm>
          <a:prstGeom prst="ellipse">
            <a:avLst/>
          </a:prstGeom>
        </p:spPr>
      </p:pic>
    </p:spTree>
    <p:extLst>
      <p:ext uri="{BB962C8B-B14F-4D97-AF65-F5344CB8AC3E}">
        <p14:creationId xmlns:p14="http://schemas.microsoft.com/office/powerpoint/2010/main" val="1415571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C-Photos Unlock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1" y="-10457"/>
            <a:ext cx="9143998" cy="5148117"/>
          </a:xfrm>
          <a:prstGeom prst="rect">
            <a:avLst/>
          </a:prstGeom>
        </p:spPr>
      </p:pic>
      <p:pic>
        <p:nvPicPr>
          <p:cNvPr id="8" name="Picture 7">
            <a:extLst>
              <a:ext uri="{FF2B5EF4-FFF2-40B4-BE49-F238E27FC236}">
                <a16:creationId xmlns:a16="http://schemas.microsoft.com/office/drawing/2014/main" id="{B29407DB-9EC1-775D-729D-5F1A7B591069}"/>
              </a:ext>
            </a:extLst>
          </p:cNvPr>
          <p:cNvPicPr>
            <a:picLocks noChangeAspect="1"/>
          </p:cNvPicPr>
          <p:nvPr userDrawn="1"/>
        </p:nvPicPr>
        <p:blipFill rotWithShape="1">
          <a:blip r:embed="rId3"/>
          <a:srcRect r="26766"/>
          <a:stretch/>
        </p:blipFill>
        <p:spPr>
          <a:xfrm>
            <a:off x="1" y="4627165"/>
            <a:ext cx="9144000"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7022971" cy="940768"/>
          </a:xfrm>
          <a:prstGeom prst="rect">
            <a:avLst/>
          </a:prstGeom>
        </p:spPr>
        <p:txBody>
          <a:bodyPr lIns="0" anchor="b">
            <a:normAutofit/>
          </a:bodyPr>
          <a:lstStyle>
            <a:lvl1pPr algn="l">
              <a:defRPr sz="3300" i="0">
                <a:solidFill>
                  <a:srgbClr val="002855"/>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2855"/>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2855"/>
                </a:solidFill>
                <a:latin typeface="Calibri" panose="020F0502020204030204" pitchFamily="34" charset="0"/>
                <a:cs typeface="Calibri" panose="020F0502020204030204" pitchFamily="34" charset="0"/>
              </a:rPr>
              <a:t>ieee.org</a:t>
            </a:r>
            <a:endParaRPr lang="en-US" sz="1100" b="1" dirty="0">
              <a:solidFill>
                <a:srgbClr val="002855"/>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13" name="Picture Placeholder 2">
            <a:extLst>
              <a:ext uri="{FF2B5EF4-FFF2-40B4-BE49-F238E27FC236}">
                <a16:creationId xmlns:a16="http://schemas.microsoft.com/office/drawing/2014/main" id="{41B942C3-F0D0-0FE4-55A4-3280FC67B60B}"/>
              </a:ext>
            </a:extLst>
          </p:cNvPr>
          <p:cNvSpPr>
            <a:spLocks noGrp="1"/>
          </p:cNvSpPr>
          <p:nvPr>
            <p:ph type="pic" sz="quarter" idx="13" hasCustomPrompt="1"/>
          </p:nvPr>
        </p:nvSpPr>
        <p:spPr>
          <a:xfrm>
            <a:off x="-487630" y="-275587"/>
            <a:ext cx="2633567" cy="2633016"/>
          </a:xfrm>
          <a:prstGeom prst="ellipse">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a:t>
            </a:r>
            <a:br>
              <a:rPr lang="en-US" dirty="0"/>
            </a:br>
            <a:r>
              <a:rPr lang="en-US" dirty="0"/>
              <a:t>Photo</a:t>
            </a:r>
          </a:p>
        </p:txBody>
      </p:sp>
      <p:sp>
        <p:nvSpPr>
          <p:cNvPr id="14" name="Picture Placeholder 2">
            <a:extLst>
              <a:ext uri="{FF2B5EF4-FFF2-40B4-BE49-F238E27FC236}">
                <a16:creationId xmlns:a16="http://schemas.microsoft.com/office/drawing/2014/main" id="{C561BD8F-E829-81AE-998B-EC8728C49409}"/>
              </a:ext>
            </a:extLst>
          </p:cNvPr>
          <p:cNvSpPr>
            <a:spLocks noGrp="1" noChangeAspect="1"/>
          </p:cNvSpPr>
          <p:nvPr>
            <p:ph type="pic" sz="quarter" idx="14" hasCustomPrompt="1"/>
          </p:nvPr>
        </p:nvSpPr>
        <p:spPr>
          <a:xfrm>
            <a:off x="7216988" y="432744"/>
            <a:ext cx="1313770" cy="1314045"/>
          </a:xfrm>
          <a:prstGeom prst="ellipse">
            <a:avLst/>
          </a:prstGeom>
          <a:solidFill>
            <a:schemeClr val="bg1"/>
          </a:solidFill>
        </p:spPr>
        <p:txBody>
          <a:bodyPr anchor="b">
            <a:normAutofit/>
          </a:bodyPr>
          <a:lstStyle>
            <a:lvl1pPr marL="123825" indent="0" algn="ctr">
              <a:buNone/>
              <a:defRPr sz="900">
                <a:solidFill>
                  <a:srgbClr val="0066A1"/>
                </a:solidFill>
              </a:defRPr>
            </a:lvl1pPr>
          </a:lstStyle>
          <a:p>
            <a:r>
              <a:rPr lang="en-US" dirty="0"/>
              <a:t>Click to Insert Photo</a:t>
            </a:r>
          </a:p>
        </p:txBody>
      </p:sp>
      <p:sp>
        <p:nvSpPr>
          <p:cNvPr id="15" name="Picture Placeholder 2">
            <a:extLst>
              <a:ext uri="{FF2B5EF4-FFF2-40B4-BE49-F238E27FC236}">
                <a16:creationId xmlns:a16="http://schemas.microsoft.com/office/drawing/2014/main" id="{F0E25509-AA47-5110-4AD7-580DBFBBD0B5}"/>
              </a:ext>
            </a:extLst>
          </p:cNvPr>
          <p:cNvSpPr>
            <a:spLocks noGrp="1"/>
          </p:cNvSpPr>
          <p:nvPr>
            <p:ph type="pic" sz="quarter" idx="15" hasCustomPrompt="1"/>
          </p:nvPr>
        </p:nvSpPr>
        <p:spPr>
          <a:xfrm>
            <a:off x="3465829" y="-82898"/>
            <a:ext cx="2187948" cy="2187491"/>
          </a:xfrm>
          <a:prstGeom prst="ellipse">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16" name="Picture Placeholder 2">
            <a:extLst>
              <a:ext uri="{FF2B5EF4-FFF2-40B4-BE49-F238E27FC236}">
                <a16:creationId xmlns:a16="http://schemas.microsoft.com/office/drawing/2014/main" id="{3049B42D-8691-6A46-0F68-FF26C528C567}"/>
              </a:ext>
            </a:extLst>
          </p:cNvPr>
          <p:cNvSpPr>
            <a:spLocks noGrp="1"/>
          </p:cNvSpPr>
          <p:nvPr>
            <p:ph type="pic" sz="quarter" idx="17" hasCustomPrompt="1"/>
          </p:nvPr>
        </p:nvSpPr>
        <p:spPr>
          <a:xfrm>
            <a:off x="7445518" y="2009789"/>
            <a:ext cx="1888036" cy="1888036"/>
          </a:xfrm>
          <a:prstGeom prst="ellipse">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Tree>
    <p:extLst>
      <p:ext uri="{BB962C8B-B14F-4D97-AF65-F5344CB8AC3E}">
        <p14:creationId xmlns:p14="http://schemas.microsoft.com/office/powerpoint/2010/main" val="2415354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2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643BFA-82E5-D9EC-7D2D-EE5948B486EC}"/>
              </a:ext>
            </a:extLst>
          </p:cNvPr>
          <p:cNvPicPr>
            <a:picLocks noChangeAspect="1"/>
          </p:cNvPicPr>
          <p:nvPr userDrawn="1"/>
        </p:nvPicPr>
        <p:blipFill>
          <a:blip r:embed="rId2"/>
          <a:srcRect/>
          <a:stretch/>
        </p:blipFill>
        <p:spPr>
          <a:xfrm>
            <a:off x="1" y="-10457"/>
            <a:ext cx="9143998" cy="5148117"/>
          </a:xfrm>
          <a:prstGeom prst="rect">
            <a:avLst/>
          </a:prstGeom>
        </p:spPr>
      </p:pic>
      <p:pic>
        <p:nvPicPr>
          <p:cNvPr id="8" name="Picture 7">
            <a:extLst>
              <a:ext uri="{FF2B5EF4-FFF2-40B4-BE49-F238E27FC236}">
                <a16:creationId xmlns:a16="http://schemas.microsoft.com/office/drawing/2014/main" id="{B29407DB-9EC1-775D-729D-5F1A7B591069}"/>
              </a:ext>
            </a:extLst>
          </p:cNvPr>
          <p:cNvPicPr>
            <a:picLocks noChangeAspect="1"/>
          </p:cNvPicPr>
          <p:nvPr userDrawn="1"/>
        </p:nvPicPr>
        <p:blipFill rotWithShape="1">
          <a:blip r:embed="rId3"/>
          <a:srcRect r="26766"/>
          <a:stretch/>
        </p:blipFill>
        <p:spPr>
          <a:xfrm>
            <a:off x="1" y="4627165"/>
            <a:ext cx="9144000"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10" name="Slide Number Placeholder 9"/>
          <p:cNvSpPr>
            <a:spLocks noGrp="1"/>
          </p:cNvSpPr>
          <p:nvPr>
            <p:ph type="sldNum" sz="quarter" idx="18"/>
          </p:nvPr>
        </p:nvSpPr>
        <p:spPr/>
        <p:txBody>
          <a:bodyPr/>
          <a:lstStyle>
            <a:lvl1pPr>
              <a:defRPr>
                <a:solidFill>
                  <a:srgbClr val="002855"/>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2855"/>
                </a:solidFill>
                <a:latin typeface="Calibri" panose="020F0502020204030204" pitchFamily="34" charset="0"/>
                <a:cs typeface="Calibri" panose="020F0502020204030204" pitchFamily="34" charset="0"/>
              </a:rPr>
              <a:t>ieee.org</a:t>
            </a:r>
            <a:endParaRPr lang="en-US" sz="1100" b="1" dirty="0">
              <a:solidFill>
                <a:srgbClr val="002855"/>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13" name="Title 1">
            <a:extLst>
              <a:ext uri="{FF2B5EF4-FFF2-40B4-BE49-F238E27FC236}">
                <a16:creationId xmlns:a16="http://schemas.microsoft.com/office/drawing/2014/main" id="{BF31D605-ADDB-54A4-FC63-4B18372882C9}"/>
              </a:ext>
            </a:extLst>
          </p:cNvPr>
          <p:cNvSpPr>
            <a:spLocks noGrp="1"/>
          </p:cNvSpPr>
          <p:nvPr>
            <p:ph type="title" hasCustomPrompt="1"/>
          </p:nvPr>
        </p:nvSpPr>
        <p:spPr>
          <a:xfrm>
            <a:off x="282289" y="2002971"/>
            <a:ext cx="8553009" cy="1064971"/>
          </a:xfrm>
          <a:prstGeom prst="rect">
            <a:avLst/>
          </a:prstGeom>
        </p:spPr>
        <p:txBody>
          <a:bodyPr lIns="0" anchor="b">
            <a:normAutofit/>
          </a:bodyPr>
          <a:lstStyle>
            <a:lvl1pPr>
              <a:defRPr sz="3300" i="0">
                <a:solidFill>
                  <a:srgbClr val="002855"/>
                </a:solidFill>
              </a:defRPr>
            </a:lvl1pPr>
          </a:lstStyle>
          <a:p>
            <a:r>
              <a:rPr lang="en-US" dirty="0"/>
              <a:t>Divider Title</a:t>
            </a:r>
          </a:p>
        </p:txBody>
      </p:sp>
      <p:sp>
        <p:nvSpPr>
          <p:cNvPr id="14" name="Text Placeholder 2">
            <a:extLst>
              <a:ext uri="{FF2B5EF4-FFF2-40B4-BE49-F238E27FC236}">
                <a16:creationId xmlns:a16="http://schemas.microsoft.com/office/drawing/2014/main" id="{404A8526-DBEB-ABFE-0AA2-2CF6022C45EE}"/>
              </a:ext>
            </a:extLst>
          </p:cNvPr>
          <p:cNvSpPr>
            <a:spLocks noGrp="1"/>
          </p:cNvSpPr>
          <p:nvPr>
            <p:ph type="body" idx="1" hasCustomPrompt="1"/>
          </p:nvPr>
        </p:nvSpPr>
        <p:spPr>
          <a:xfrm>
            <a:off x="282290" y="3088182"/>
            <a:ext cx="8553008" cy="815369"/>
          </a:xfrm>
        </p:spPr>
        <p:txBody>
          <a:bodyPr lIns="0">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Tree>
    <p:extLst>
      <p:ext uri="{BB962C8B-B14F-4D97-AF65-F5344CB8AC3E}">
        <p14:creationId xmlns:p14="http://schemas.microsoft.com/office/powerpoint/2010/main" val="1805162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83ACE10-6B93-73F3-D147-548FC98F0BAA}"/>
              </a:ext>
            </a:extLst>
          </p:cNvPr>
          <p:cNvPicPr>
            <a:picLocks noChangeAspect="1"/>
          </p:cNvPicPr>
          <p:nvPr userDrawn="1"/>
        </p:nvPicPr>
        <p:blipFill rotWithShape="1">
          <a:blip r:embed="rId24"/>
          <a:srcRect r="26766"/>
          <a:stretch/>
        </p:blipFill>
        <p:spPr>
          <a:xfrm>
            <a:off x="1" y="4627165"/>
            <a:ext cx="9144000" cy="532631"/>
          </a:xfrm>
          <a:prstGeom prst="rect">
            <a:avLst/>
          </a:prstGeom>
        </p:spPr>
      </p:pic>
      <p:sp>
        <p:nvSpPr>
          <p:cNvPr id="3" name="Text Placeholder 2"/>
          <p:cNvSpPr>
            <a:spLocks noGrp="1"/>
          </p:cNvSpPr>
          <p:nvPr>
            <p:ph type="body" idx="1"/>
          </p:nvPr>
        </p:nvSpPr>
        <p:spPr>
          <a:xfrm>
            <a:off x="282289" y="1163977"/>
            <a:ext cx="8646555" cy="30307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Slide Number Placeholder 25"/>
          <p:cNvSpPr>
            <a:spLocks noGrp="1"/>
          </p:cNvSpPr>
          <p:nvPr>
            <p:ph type="sldNum" sz="quarter" idx="4"/>
          </p:nvPr>
        </p:nvSpPr>
        <p:spPr>
          <a:xfrm>
            <a:off x="282290" y="4654044"/>
            <a:ext cx="486659" cy="273844"/>
          </a:xfrm>
          <a:prstGeom prst="rect">
            <a:avLst/>
          </a:prstGeom>
        </p:spPr>
        <p:txBody>
          <a:bodyPr vert="horz" lIns="91440" tIns="45720" rIns="91440" bIns="45720" rtlCol="0" anchor="ctr"/>
          <a:lstStyle>
            <a:lvl1pPr algn="l">
              <a:defRPr sz="900">
                <a:solidFill>
                  <a:srgbClr val="002855"/>
                </a:solidFill>
              </a:defRPr>
            </a:lvl1pPr>
          </a:lstStyle>
          <a:p>
            <a:fld id="{3DD97BEB-BAEF-0344-9D5C-EC73E478698A}" type="slidenum">
              <a:rPr lang="en-US" smtClean="0"/>
              <a:pPr/>
              <a:t>‹#›</a:t>
            </a:fld>
            <a:endParaRPr lang="en-US" dirty="0"/>
          </a:p>
        </p:txBody>
      </p:sp>
      <p:pic>
        <p:nvPicPr>
          <p:cNvPr id="11" name="Picture 10"/>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sp>
        <p:nvSpPr>
          <p:cNvPr id="9" name="Google Shape;15;p1">
            <a:extLst>
              <a:ext uri="{FF2B5EF4-FFF2-40B4-BE49-F238E27FC236}">
                <a16:creationId xmlns:a16="http://schemas.microsoft.com/office/drawing/2014/main" id="{5F028249-8526-C24F-DC97-781076A629B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10" name="TextBox 9">
            <a:extLst>
              <a:ext uri="{FF2B5EF4-FFF2-40B4-BE49-F238E27FC236}">
                <a16:creationId xmlns:a16="http://schemas.microsoft.com/office/drawing/2014/main" id="{1C6D7628-BB4B-9FA6-9AFA-DA6FF4866DB2}"/>
              </a:ext>
            </a:extLst>
          </p:cNvPr>
          <p:cNvSpPr txBox="1"/>
          <p:nvPr userDrawn="1"/>
        </p:nvSpPr>
        <p:spPr>
          <a:xfrm>
            <a:off x="618371" y="447332"/>
            <a:ext cx="0" cy="0"/>
          </a:xfrm>
          <a:prstGeom prst="rect">
            <a:avLst/>
          </a:prstGeom>
        </p:spPr>
        <p:txBody>
          <a:bodyPr wrap="none" rtlCol="0">
            <a:normAutofit fontScale="25000" lnSpcReduction="20000"/>
          </a:bodyPr>
          <a:lstStyle/>
          <a:p>
            <a:pPr algn="l"/>
            <a:endParaRPr lang="en-US" dirty="0"/>
          </a:p>
        </p:txBody>
      </p:sp>
      <p:pic>
        <p:nvPicPr>
          <p:cNvPr id="2" name="Picture 1">
            <a:extLst>
              <a:ext uri="{FF2B5EF4-FFF2-40B4-BE49-F238E27FC236}">
                <a16:creationId xmlns:a16="http://schemas.microsoft.com/office/drawing/2014/main" id="{FB634858-77E0-EA87-3422-61C3C142C767}"/>
              </a:ext>
            </a:extLst>
          </p:cNvPr>
          <p:cNvPicPr>
            <a:picLocks noChangeAspect="1"/>
          </p:cNvPicPr>
          <p:nvPr userDrawn="1"/>
        </p:nvPicPr>
        <p:blipFill rotWithShape="1">
          <a:blip r:embed="rId24"/>
          <a:srcRect r="26766"/>
          <a:stretch/>
        </p:blipFill>
        <p:spPr>
          <a:xfrm rot="10800000">
            <a:off x="0" y="0"/>
            <a:ext cx="9144000" cy="532631"/>
          </a:xfrm>
          <a:prstGeom prst="rect">
            <a:avLst/>
          </a:prstGeom>
        </p:spPr>
      </p:pic>
    </p:spTree>
    <p:extLst>
      <p:ext uri="{BB962C8B-B14F-4D97-AF65-F5344CB8AC3E}">
        <p14:creationId xmlns:p14="http://schemas.microsoft.com/office/powerpoint/2010/main" val="151095810"/>
      </p:ext>
    </p:extLst>
  </p:cSld>
  <p:clrMap bg1="lt1" tx1="dk1" bg2="lt2" tx2="dk2" accent1="accent1" accent2="accent2" accent3="accent3" accent4="accent4" accent5="accent5" accent6="accent6" hlink="hlink" folHlink="folHlink"/>
  <p:sldLayoutIdLst>
    <p:sldLayoutId id="2147483661" r:id="rId1"/>
    <p:sldLayoutId id="2147483692" r:id="rId2"/>
    <p:sldLayoutId id="2147483693" r:id="rId3"/>
    <p:sldLayoutId id="2147483691" r:id="rId4"/>
    <p:sldLayoutId id="2147483694" r:id="rId5"/>
    <p:sldLayoutId id="2147483696" r:id="rId6"/>
    <p:sldLayoutId id="2147483697" r:id="rId7"/>
    <p:sldLayoutId id="2147483695" r:id="rId8"/>
    <p:sldLayoutId id="2147483698" r:id="rId9"/>
    <p:sldLayoutId id="2147483662" r:id="rId10"/>
    <p:sldLayoutId id="2147483675" r:id="rId11"/>
    <p:sldLayoutId id="2147483664" r:id="rId12"/>
    <p:sldLayoutId id="2147483674" r:id="rId13"/>
    <p:sldLayoutId id="2147483665" r:id="rId14"/>
    <p:sldLayoutId id="2147483676" r:id="rId15"/>
    <p:sldLayoutId id="2147483677" r:id="rId16"/>
    <p:sldLayoutId id="2147483678" r:id="rId17"/>
    <p:sldLayoutId id="2147483679" r:id="rId18"/>
    <p:sldLayoutId id="2147483667" r:id="rId19"/>
    <p:sldLayoutId id="2147483680" r:id="rId20"/>
    <p:sldLayoutId id="2147483682" r:id="rId21"/>
    <p:sldLayoutId id="2147483681" r:id="rId22"/>
  </p:sldLayoutIdLst>
  <p:hf hdr="0" ftr="0" dt="0"/>
  <p:txStyles>
    <p:titleStyle>
      <a:lvl1pPr algn="l" defTabSz="685800" rtl="0" eaLnBrk="1" latinLnBrk="0" hangingPunct="1">
        <a:lnSpc>
          <a:spcPct val="90000"/>
        </a:lnSpc>
        <a:spcBef>
          <a:spcPct val="0"/>
        </a:spcBef>
        <a:buNone/>
        <a:defRPr sz="2550" b="1" i="0" kern="1200">
          <a:solidFill>
            <a:srgbClr val="0066A1"/>
          </a:solidFill>
          <a:latin typeface="Calibri" charset="0"/>
          <a:ea typeface="Calibri" charset="0"/>
          <a:cs typeface="Calibri" charset="0"/>
        </a:defRPr>
      </a:lvl1pPr>
    </p:titleStyle>
    <p:bodyStyle>
      <a:lvl1pPr marL="171450" indent="-171450" algn="l" defTabSz="685800" rtl="0" eaLnBrk="1" latinLnBrk="0" hangingPunct="1">
        <a:lnSpc>
          <a:spcPct val="90000"/>
        </a:lnSpc>
        <a:spcBef>
          <a:spcPts val="750"/>
        </a:spcBef>
        <a:buClr>
          <a:srgbClr val="002855"/>
        </a:buClr>
        <a:buFont typeface="LucidaGrande"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002855"/>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2855"/>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2855"/>
        </a:buClr>
        <a:buFont typeface="Wingdings"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2855"/>
        </a:buClr>
        <a:buFont typeface="Courier New"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9.png"/><Relationship Id="rId2" Type="http://schemas.openxmlformats.org/officeDocument/2006/relationships/image" Target="../media/image27.png"/><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41.gif"/></Relationships>
</file>

<file path=ppt/slides/_rels/slide12.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4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hyperlink" Target="https://www.kaggle.com/datasets/zaurbegiev/my-dataset"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youtu.be/XckM1pFgZmg?si=BkwN6V4rxB_Ic9Q_" TargetMode="Externa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3.png"/><Relationship Id="rId7"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9.png"/><Relationship Id="rId2"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70CE5-4E10-619E-0DF8-77DE3C78250F}"/>
              </a:ext>
            </a:extLst>
          </p:cNvPr>
          <p:cNvSpPr>
            <a:spLocks noGrp="1"/>
          </p:cNvSpPr>
          <p:nvPr>
            <p:ph type="ctrTitle"/>
          </p:nvPr>
        </p:nvSpPr>
        <p:spPr>
          <a:xfrm>
            <a:off x="987799" y="1096483"/>
            <a:ext cx="8156201" cy="940768"/>
          </a:xfrm>
        </p:spPr>
        <p:txBody>
          <a:bodyPr>
            <a:normAutofit/>
          </a:bodyPr>
          <a:lstStyle/>
          <a:p>
            <a:r>
              <a:rPr lang="en-US" sz="6000" dirty="0"/>
              <a:t>Loan Status Prediction</a:t>
            </a:r>
          </a:p>
        </p:txBody>
      </p:sp>
      <p:sp>
        <p:nvSpPr>
          <p:cNvPr id="3" name="Subtitle 2">
            <a:extLst>
              <a:ext uri="{FF2B5EF4-FFF2-40B4-BE49-F238E27FC236}">
                <a16:creationId xmlns:a16="http://schemas.microsoft.com/office/drawing/2014/main" id="{38DA23F6-5C77-C09D-011C-B22A910929FF}"/>
              </a:ext>
            </a:extLst>
          </p:cNvPr>
          <p:cNvSpPr>
            <a:spLocks noGrp="1"/>
          </p:cNvSpPr>
          <p:nvPr>
            <p:ph type="subTitle" idx="1"/>
          </p:nvPr>
        </p:nvSpPr>
        <p:spPr>
          <a:xfrm>
            <a:off x="3031522" y="2766100"/>
            <a:ext cx="7022970" cy="1280917"/>
          </a:xfrm>
        </p:spPr>
        <p:txBody>
          <a:bodyPr/>
          <a:lstStyle/>
          <a:p>
            <a:r>
              <a:rPr lang="en-US" dirty="0"/>
              <a:t>Presenter : Vindyani K A C H  		</a:t>
            </a:r>
          </a:p>
        </p:txBody>
      </p:sp>
      <p:sp>
        <p:nvSpPr>
          <p:cNvPr id="4" name="Slide Number Placeholder 3">
            <a:extLst>
              <a:ext uri="{FF2B5EF4-FFF2-40B4-BE49-F238E27FC236}">
                <a16:creationId xmlns:a16="http://schemas.microsoft.com/office/drawing/2014/main" id="{A736817F-E193-2E73-E268-F152CE996FC2}"/>
              </a:ext>
            </a:extLst>
          </p:cNvPr>
          <p:cNvSpPr>
            <a:spLocks noGrp="1"/>
          </p:cNvSpPr>
          <p:nvPr>
            <p:ph type="sldNum" sz="quarter" idx="18"/>
          </p:nvPr>
        </p:nvSpPr>
        <p:spPr/>
        <p:txBody>
          <a:bodyPr/>
          <a:lstStyle/>
          <a:p>
            <a:fld id="{3DD97BEB-BAEF-0344-9D5C-EC73E478698A}" type="slidenum">
              <a:rPr lang="en-US" smtClean="0"/>
              <a:pPr/>
              <a:t>1</a:t>
            </a:fld>
            <a:endParaRPr lang="en-US" dirty="0"/>
          </a:p>
        </p:txBody>
      </p:sp>
      <p:sp>
        <p:nvSpPr>
          <p:cNvPr id="5" name="Title 1">
            <a:extLst>
              <a:ext uri="{FF2B5EF4-FFF2-40B4-BE49-F238E27FC236}">
                <a16:creationId xmlns:a16="http://schemas.microsoft.com/office/drawing/2014/main" id="{FD4FC42B-8676-1BAB-99F4-E5CF4B902531}"/>
              </a:ext>
            </a:extLst>
          </p:cNvPr>
          <p:cNvSpPr txBox="1">
            <a:spLocks/>
          </p:cNvSpPr>
          <p:nvPr/>
        </p:nvSpPr>
        <p:spPr>
          <a:xfrm>
            <a:off x="3031522" y="1430959"/>
            <a:ext cx="8156201" cy="940768"/>
          </a:xfrm>
          <a:prstGeom prst="rect">
            <a:avLst/>
          </a:prstGeom>
        </p:spPr>
        <p:txBody>
          <a:bodyPr lIns="0" anchor="b">
            <a:normAutofit/>
          </a:bodyPr>
          <a:lstStyle>
            <a:lvl1pPr algn="l" defTabSz="685800" rtl="0" eaLnBrk="1" latinLnBrk="0" hangingPunct="1">
              <a:lnSpc>
                <a:spcPct val="90000"/>
              </a:lnSpc>
              <a:spcBef>
                <a:spcPct val="0"/>
              </a:spcBef>
              <a:buNone/>
              <a:defRPr sz="3300" b="1" i="0" kern="1200">
                <a:solidFill>
                  <a:srgbClr val="002855"/>
                </a:solidFill>
                <a:latin typeface="Calibri" charset="0"/>
                <a:ea typeface="Calibri" charset="0"/>
                <a:cs typeface="Calibri" charset="0"/>
              </a:defRPr>
            </a:lvl1pPr>
          </a:lstStyle>
          <a:p>
            <a:r>
              <a:rPr lang="en-US" sz="2400" dirty="0"/>
              <a:t>Machine Learning Project</a:t>
            </a:r>
          </a:p>
        </p:txBody>
      </p:sp>
      <p:cxnSp>
        <p:nvCxnSpPr>
          <p:cNvPr id="7" name="Straight Connector 6">
            <a:extLst>
              <a:ext uri="{FF2B5EF4-FFF2-40B4-BE49-F238E27FC236}">
                <a16:creationId xmlns:a16="http://schemas.microsoft.com/office/drawing/2014/main" id="{2ABAFC32-AA95-A3C5-F7E1-D7367F3215D2}"/>
              </a:ext>
            </a:extLst>
          </p:cNvPr>
          <p:cNvCxnSpPr/>
          <p:nvPr/>
        </p:nvCxnSpPr>
        <p:spPr>
          <a:xfrm>
            <a:off x="282290" y="2571750"/>
            <a:ext cx="8603802"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07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10</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Problem Statement</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338328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107483"/>
            <a:ext cx="2431272" cy="648930"/>
            <a:chOff x="6815966" y="107483"/>
            <a:chExt cx="2431272"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005483" y="191728"/>
              <a:ext cx="2241755" cy="309716"/>
            </a:xfrm>
            <a:prstGeom prst="rect">
              <a:avLst/>
            </a:prstGeom>
          </p:spPr>
          <p:txBody>
            <a:bodyPr wrap="square" rtlCol="0">
              <a:noAutofit/>
            </a:bodyPr>
            <a:lstStyle/>
            <a:p>
              <a:pPr algn="l"/>
              <a:r>
                <a:rPr lang="en-US" sz="2400" b="1" dirty="0"/>
                <a:t>INTRODUCTION</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47036" y="984734"/>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40" y="1761681"/>
            <a:ext cx="1836173" cy="454465"/>
            <a:chOff x="6781883" y="107485"/>
            <a:chExt cx="2828909"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369037" y="203303"/>
              <a:ext cx="2241755" cy="309716"/>
            </a:xfrm>
            <a:prstGeom prst="rect">
              <a:avLst/>
            </a:prstGeom>
            <a:noFill/>
          </p:spPr>
          <p:txBody>
            <a:bodyPr wrap="square" rtlCol="0">
              <a:noAutofit/>
            </a:bodyPr>
            <a:lstStyle/>
            <a:p>
              <a:pPr algn="l"/>
              <a:r>
                <a:rPr lang="en-US" sz="1400" b="1" dirty="0">
                  <a:solidFill>
                    <a:schemeClr val="bg2">
                      <a:lumMod val="50000"/>
                    </a:schemeClr>
                  </a:solidFill>
                </a:rPr>
                <a:t> 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39" y="2538628"/>
            <a:ext cx="1934386" cy="454465"/>
            <a:chOff x="6781883" y="107485"/>
            <a:chExt cx="298022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520350" y="191728"/>
              <a:ext cx="2241755" cy="309716"/>
            </a:xfrm>
            <a:prstGeom prst="rect">
              <a:avLst/>
            </a:prstGeom>
            <a:noFill/>
          </p:spPr>
          <p:txBody>
            <a:bodyPr wrap="square" rtlCol="0">
              <a:noAutofit/>
            </a:bodyPr>
            <a:lstStyle/>
            <a:p>
              <a:pPr algn="l"/>
              <a:r>
                <a:rPr lang="en-US" sz="1400" b="1" dirty="0">
                  <a:solidFill>
                    <a:schemeClr val="bg2">
                      <a:lumMod val="50000"/>
                    </a:schemeClr>
                  </a:solidFill>
                </a:rPr>
                <a:t>ETHICS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2" name="Group 1">
            <a:extLst>
              <a:ext uri="{FF2B5EF4-FFF2-40B4-BE49-F238E27FC236}">
                <a16:creationId xmlns:a16="http://schemas.microsoft.com/office/drawing/2014/main" id="{2B065D6A-D5B2-C551-1264-6C8EDBF14844}"/>
              </a:ext>
            </a:extLst>
          </p:cNvPr>
          <p:cNvGrpSpPr/>
          <p:nvPr/>
        </p:nvGrpSpPr>
        <p:grpSpPr>
          <a:xfrm>
            <a:off x="768949" y="1616067"/>
            <a:ext cx="1828800" cy="1829795"/>
            <a:chOff x="4323992" y="2422213"/>
            <a:chExt cx="1446483" cy="1371600"/>
          </a:xfrm>
        </p:grpSpPr>
        <p:sp>
          <p:nvSpPr>
            <p:cNvPr id="3" name="Oval 2">
              <a:extLst>
                <a:ext uri="{FF2B5EF4-FFF2-40B4-BE49-F238E27FC236}">
                  <a16:creationId xmlns:a16="http://schemas.microsoft.com/office/drawing/2014/main" id="{9A3CA5A5-10B2-49F4-E34A-032595D7F5E7}"/>
                </a:ext>
              </a:extLst>
            </p:cNvPr>
            <p:cNvSpPr/>
            <p:nvPr/>
          </p:nvSpPr>
          <p:spPr>
            <a:xfrm>
              <a:off x="4323992" y="2422213"/>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E5B0DCA-4D54-E5C5-656D-B73C658558F7}"/>
                </a:ext>
              </a:extLst>
            </p:cNvPr>
            <p:cNvPicPr>
              <a:picLocks noChangeAspect="1"/>
            </p:cNvPicPr>
            <p:nvPr/>
          </p:nvPicPr>
          <p:blipFill rotWithShape="1">
            <a:blip r:embed="rId2"/>
            <a:srcRect l="2073" t="8667" r="-2073" b="14271"/>
            <a:stretch/>
          </p:blipFill>
          <p:spPr>
            <a:xfrm>
              <a:off x="4439629" y="2508696"/>
              <a:ext cx="1330846" cy="1085891"/>
            </a:xfrm>
            <a:prstGeom prst="rect">
              <a:avLst/>
            </a:prstGeom>
          </p:spPr>
        </p:pic>
      </p:grpSp>
      <p:grpSp>
        <p:nvGrpSpPr>
          <p:cNvPr id="26" name="Group 25">
            <a:extLst>
              <a:ext uri="{FF2B5EF4-FFF2-40B4-BE49-F238E27FC236}">
                <a16:creationId xmlns:a16="http://schemas.microsoft.com/office/drawing/2014/main" id="{3C9F8710-A2D3-B5DE-B976-F9DF369C6D68}"/>
              </a:ext>
            </a:extLst>
          </p:cNvPr>
          <p:cNvGrpSpPr/>
          <p:nvPr/>
        </p:nvGrpSpPr>
        <p:grpSpPr>
          <a:xfrm>
            <a:off x="5144090" y="1485780"/>
            <a:ext cx="1734125" cy="1829795"/>
            <a:chOff x="5143499" y="1616066"/>
            <a:chExt cx="1734125" cy="1829795"/>
          </a:xfrm>
        </p:grpSpPr>
        <p:sp>
          <p:nvSpPr>
            <p:cNvPr id="7" name="Oval 6">
              <a:extLst>
                <a:ext uri="{FF2B5EF4-FFF2-40B4-BE49-F238E27FC236}">
                  <a16:creationId xmlns:a16="http://schemas.microsoft.com/office/drawing/2014/main" id="{89096FC4-AE09-CD32-923C-5738D743E57A}"/>
                </a:ext>
              </a:extLst>
            </p:cNvPr>
            <p:cNvSpPr/>
            <p:nvPr/>
          </p:nvSpPr>
          <p:spPr>
            <a:xfrm>
              <a:off x="5143499" y="1616066"/>
              <a:ext cx="1734125" cy="1829795"/>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215011D8-C7C8-6462-5DE5-EBB6D2D2D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411" y="1806663"/>
              <a:ext cx="1342055" cy="134205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Straight Arrow Connector 24">
            <a:extLst>
              <a:ext uri="{FF2B5EF4-FFF2-40B4-BE49-F238E27FC236}">
                <a16:creationId xmlns:a16="http://schemas.microsoft.com/office/drawing/2014/main" id="{1BDCD927-2C78-237C-44C5-028C64427B40}"/>
              </a:ext>
            </a:extLst>
          </p:cNvPr>
          <p:cNvCxnSpPr>
            <a:cxnSpLocks/>
            <a:endCxn id="7" idx="2"/>
          </p:cNvCxnSpPr>
          <p:nvPr/>
        </p:nvCxnSpPr>
        <p:spPr>
          <a:xfrm flipV="1">
            <a:off x="2503074" y="2400678"/>
            <a:ext cx="2641016" cy="55083"/>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42B1B30-1BD6-77AE-E88F-CF34F9AEB69F}"/>
              </a:ext>
            </a:extLst>
          </p:cNvPr>
          <p:cNvGrpSpPr/>
          <p:nvPr/>
        </p:nvGrpSpPr>
        <p:grpSpPr>
          <a:xfrm>
            <a:off x="2608944" y="1616067"/>
            <a:ext cx="2150733" cy="1718808"/>
            <a:chOff x="2765737" y="2993093"/>
            <a:chExt cx="1603438" cy="1097280"/>
          </a:xfrm>
        </p:grpSpPr>
        <p:grpSp>
          <p:nvGrpSpPr>
            <p:cNvPr id="23" name="Group 22">
              <a:extLst>
                <a:ext uri="{FF2B5EF4-FFF2-40B4-BE49-F238E27FC236}">
                  <a16:creationId xmlns:a16="http://schemas.microsoft.com/office/drawing/2014/main" id="{D1D3267A-BF24-C853-4F78-87FD02DFF690}"/>
                </a:ext>
              </a:extLst>
            </p:cNvPr>
            <p:cNvGrpSpPr/>
            <p:nvPr/>
          </p:nvGrpSpPr>
          <p:grpSpPr>
            <a:xfrm>
              <a:off x="3271895" y="2993093"/>
              <a:ext cx="1097280" cy="1097280"/>
              <a:chOff x="3311221" y="2443681"/>
              <a:chExt cx="1097280" cy="1097280"/>
            </a:xfrm>
          </p:grpSpPr>
          <p:sp>
            <p:nvSpPr>
              <p:cNvPr id="22" name="Oval 21">
                <a:extLst>
                  <a:ext uri="{FF2B5EF4-FFF2-40B4-BE49-F238E27FC236}">
                    <a16:creationId xmlns:a16="http://schemas.microsoft.com/office/drawing/2014/main" id="{F2534001-05DE-26D9-D16E-77E69E78A16E}"/>
                  </a:ext>
                </a:extLst>
              </p:cNvPr>
              <p:cNvSpPr/>
              <p:nvPr/>
            </p:nvSpPr>
            <p:spPr>
              <a:xfrm>
                <a:off x="3311221" y="2443681"/>
                <a:ext cx="1097280" cy="109728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E377E0E6-F43F-2055-0516-7801C5A2EA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9477" y="2505093"/>
                <a:ext cx="940768" cy="940768"/>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BD4AEACE-7670-FD1E-E550-4E95BA83FF2B}"/>
                </a:ext>
              </a:extLst>
            </p:cNvPr>
            <p:cNvSpPr txBox="1"/>
            <p:nvPr/>
          </p:nvSpPr>
          <p:spPr>
            <a:xfrm>
              <a:off x="2765737" y="3800958"/>
              <a:ext cx="940768" cy="241865"/>
            </a:xfrm>
            <a:prstGeom prst="rect">
              <a:avLst/>
            </a:prstGeom>
            <a:solidFill>
              <a:schemeClr val="accent1">
                <a:lumMod val="20000"/>
                <a:lumOff val="80000"/>
              </a:schemeClr>
            </a:solidFill>
          </p:spPr>
          <p:txBody>
            <a:bodyPr wrap="square" rtlCol="0">
              <a:normAutofit/>
            </a:bodyPr>
            <a:lstStyle/>
            <a:p>
              <a:pPr algn="l"/>
              <a:r>
                <a:rPr lang="en-US" dirty="0"/>
                <a:t>Automatic</a:t>
              </a:r>
            </a:p>
          </p:txBody>
        </p:sp>
      </p:grpSp>
      <p:grpSp>
        <p:nvGrpSpPr>
          <p:cNvPr id="21" name="Group 20">
            <a:extLst>
              <a:ext uri="{FF2B5EF4-FFF2-40B4-BE49-F238E27FC236}">
                <a16:creationId xmlns:a16="http://schemas.microsoft.com/office/drawing/2014/main" id="{0487EA23-7703-0581-C308-7790AB823147}"/>
              </a:ext>
            </a:extLst>
          </p:cNvPr>
          <p:cNvGrpSpPr/>
          <p:nvPr/>
        </p:nvGrpSpPr>
        <p:grpSpPr>
          <a:xfrm>
            <a:off x="6011152" y="3695387"/>
            <a:ext cx="1229917" cy="1041833"/>
            <a:chOff x="2861081" y="1358845"/>
            <a:chExt cx="2335427" cy="1823823"/>
          </a:xfrm>
        </p:grpSpPr>
        <p:grpSp>
          <p:nvGrpSpPr>
            <p:cNvPr id="6" name="Group 5">
              <a:extLst>
                <a:ext uri="{FF2B5EF4-FFF2-40B4-BE49-F238E27FC236}">
                  <a16:creationId xmlns:a16="http://schemas.microsoft.com/office/drawing/2014/main" id="{9A8621CA-7C1C-7163-A7FA-4CD948E6E6C4}"/>
                </a:ext>
              </a:extLst>
            </p:cNvPr>
            <p:cNvGrpSpPr/>
            <p:nvPr/>
          </p:nvGrpSpPr>
          <p:grpSpPr>
            <a:xfrm>
              <a:off x="2908383" y="1358845"/>
              <a:ext cx="2288125" cy="1695660"/>
              <a:chOff x="3277989" y="914258"/>
              <a:chExt cx="1587025" cy="1178393"/>
            </a:xfrm>
          </p:grpSpPr>
          <p:grpSp>
            <p:nvGrpSpPr>
              <p:cNvPr id="14" name="Group 13">
                <a:extLst>
                  <a:ext uri="{FF2B5EF4-FFF2-40B4-BE49-F238E27FC236}">
                    <a16:creationId xmlns:a16="http://schemas.microsoft.com/office/drawing/2014/main" id="{D531CDFD-7C27-D940-ECFB-ADFE3055099A}"/>
                  </a:ext>
                </a:extLst>
              </p:cNvPr>
              <p:cNvGrpSpPr/>
              <p:nvPr/>
            </p:nvGrpSpPr>
            <p:grpSpPr>
              <a:xfrm>
                <a:off x="3277989" y="914258"/>
                <a:ext cx="1097280" cy="1178393"/>
                <a:chOff x="3286783" y="928780"/>
                <a:chExt cx="1097280" cy="1178393"/>
              </a:xfrm>
            </p:grpSpPr>
            <p:sp>
              <p:nvSpPr>
                <p:cNvPr id="12" name="Oval 11">
                  <a:extLst>
                    <a:ext uri="{FF2B5EF4-FFF2-40B4-BE49-F238E27FC236}">
                      <a16:creationId xmlns:a16="http://schemas.microsoft.com/office/drawing/2014/main" id="{A85E9F17-FF03-9D19-9CFC-02DDC0314728}"/>
                    </a:ext>
                  </a:extLst>
                </p:cNvPr>
                <p:cNvSpPr/>
                <p:nvPr/>
              </p:nvSpPr>
              <p:spPr>
                <a:xfrm>
                  <a:off x="3286783" y="1009893"/>
                  <a:ext cx="1097280" cy="109728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oup of people in different poses&#10;&#10;Description automatically generated">
                  <a:extLst>
                    <a:ext uri="{FF2B5EF4-FFF2-40B4-BE49-F238E27FC236}">
                      <a16:creationId xmlns:a16="http://schemas.microsoft.com/office/drawing/2014/main" id="{8F66ADF6-1555-2209-0B28-5A8FE5B253D0}"/>
                    </a:ext>
                  </a:extLst>
                </p:cNvPr>
                <p:cNvPicPr>
                  <a:picLocks noChangeAspect="1"/>
                </p:cNvPicPr>
                <p:nvPr/>
              </p:nvPicPr>
              <p:blipFill rotWithShape="1">
                <a:blip r:embed="rId5">
                  <a:duotone>
                    <a:prstClr val="black"/>
                    <a:schemeClr val="tx2">
                      <a:tint val="45000"/>
                      <a:satMod val="400000"/>
                    </a:schemeClr>
                  </a:duotone>
                  <a:extLst>
                    <a:ext uri="{BEBA8EAE-BF5A-486C-A8C5-ECC9F3942E4B}">
                      <a14:imgProps xmlns:a14="http://schemas.microsoft.com/office/drawing/2010/main">
                        <a14:imgLayer r:embed="rId6">
                          <a14:imgEffect>
                            <a14:saturation sat="0"/>
                          </a14:imgEffect>
                        </a14:imgLayer>
                      </a14:imgProps>
                    </a:ext>
                  </a:extLst>
                </a:blip>
                <a:srcRect l="22496" t="45921" r="42614" b="11765"/>
                <a:stretch/>
              </p:blipFill>
              <p:spPr>
                <a:xfrm>
                  <a:off x="3330290" y="928780"/>
                  <a:ext cx="1010266" cy="1128496"/>
                </a:xfrm>
                <a:prstGeom prst="rect">
                  <a:avLst/>
                </a:prstGeom>
              </p:spPr>
            </p:pic>
          </p:grpSp>
          <p:sp>
            <p:nvSpPr>
              <p:cNvPr id="28" name="TextBox 27">
                <a:extLst>
                  <a:ext uri="{FF2B5EF4-FFF2-40B4-BE49-F238E27FC236}">
                    <a16:creationId xmlns:a16="http://schemas.microsoft.com/office/drawing/2014/main" id="{99424E38-4BB1-ED1E-E2C6-C58D732699CE}"/>
                  </a:ext>
                </a:extLst>
              </p:cNvPr>
              <p:cNvSpPr txBox="1"/>
              <p:nvPr/>
            </p:nvSpPr>
            <p:spPr>
              <a:xfrm>
                <a:off x="4189057" y="1019924"/>
                <a:ext cx="675957" cy="216962"/>
              </a:xfrm>
              <a:prstGeom prst="rect">
                <a:avLst/>
              </a:prstGeom>
              <a:solidFill>
                <a:schemeClr val="bg2">
                  <a:lumMod val="90000"/>
                </a:schemeClr>
              </a:solidFill>
            </p:spPr>
            <p:txBody>
              <a:bodyPr wrap="square" rtlCol="0">
                <a:normAutofit fontScale="32500" lnSpcReduction="20000"/>
              </a:bodyPr>
              <a:lstStyle/>
              <a:p>
                <a:pPr algn="l"/>
                <a:r>
                  <a:rPr lang="en-US" dirty="0"/>
                  <a:t>Manual</a:t>
                </a:r>
              </a:p>
            </p:txBody>
          </p:sp>
        </p:grpSp>
        <p:pic>
          <p:nvPicPr>
            <p:cNvPr id="7172" name="Picture 4">
              <a:extLst>
                <a:ext uri="{FF2B5EF4-FFF2-40B4-BE49-F238E27FC236}">
                  <a16:creationId xmlns:a16="http://schemas.microsoft.com/office/drawing/2014/main" id="{B0430E2B-11EB-3C53-1DD9-BE20889ABB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1081" y="1420543"/>
              <a:ext cx="1924050" cy="17621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604227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11</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Problem Statement</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338328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107483"/>
            <a:ext cx="2431272" cy="648930"/>
            <a:chOff x="6815966" y="107483"/>
            <a:chExt cx="2431272"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005483" y="191728"/>
              <a:ext cx="2241755" cy="309716"/>
            </a:xfrm>
            <a:prstGeom prst="rect">
              <a:avLst/>
            </a:prstGeom>
          </p:spPr>
          <p:txBody>
            <a:bodyPr wrap="square" rtlCol="0">
              <a:noAutofit/>
            </a:bodyPr>
            <a:lstStyle/>
            <a:p>
              <a:pPr algn="l"/>
              <a:r>
                <a:rPr lang="en-US" sz="2400" b="1" dirty="0"/>
                <a:t>INTRODUCTION</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47036" y="984734"/>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40" y="1761681"/>
            <a:ext cx="1836173" cy="454465"/>
            <a:chOff x="6781883" y="107485"/>
            <a:chExt cx="2828909"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369037" y="203303"/>
              <a:ext cx="2241755" cy="309716"/>
            </a:xfrm>
            <a:prstGeom prst="rect">
              <a:avLst/>
            </a:prstGeom>
            <a:noFill/>
          </p:spPr>
          <p:txBody>
            <a:bodyPr wrap="square" rtlCol="0">
              <a:noAutofit/>
            </a:bodyPr>
            <a:lstStyle/>
            <a:p>
              <a:pPr algn="l"/>
              <a:r>
                <a:rPr lang="en-US" sz="1400" b="1" dirty="0">
                  <a:solidFill>
                    <a:schemeClr val="bg2">
                      <a:lumMod val="50000"/>
                    </a:schemeClr>
                  </a:solidFill>
                </a:rPr>
                <a:t> 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39" y="2538628"/>
            <a:ext cx="1934386" cy="454465"/>
            <a:chOff x="6781883" y="107485"/>
            <a:chExt cx="298022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520350" y="191728"/>
              <a:ext cx="2241755" cy="309716"/>
            </a:xfrm>
            <a:prstGeom prst="rect">
              <a:avLst/>
            </a:prstGeom>
            <a:noFill/>
          </p:spPr>
          <p:txBody>
            <a:bodyPr wrap="square" rtlCol="0">
              <a:noAutofit/>
            </a:bodyPr>
            <a:lstStyle/>
            <a:p>
              <a:pPr algn="l"/>
              <a:r>
                <a:rPr lang="en-US" sz="1400" b="1" dirty="0">
                  <a:solidFill>
                    <a:schemeClr val="bg2">
                      <a:lumMod val="50000"/>
                    </a:schemeClr>
                  </a:solidFill>
                </a:rPr>
                <a:t>ETHICS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8" name="Group 7">
            <a:extLst>
              <a:ext uri="{FF2B5EF4-FFF2-40B4-BE49-F238E27FC236}">
                <a16:creationId xmlns:a16="http://schemas.microsoft.com/office/drawing/2014/main" id="{542B1B30-1BD6-77AE-E88F-CF34F9AEB69F}"/>
              </a:ext>
            </a:extLst>
          </p:cNvPr>
          <p:cNvGrpSpPr/>
          <p:nvPr/>
        </p:nvGrpSpPr>
        <p:grpSpPr>
          <a:xfrm>
            <a:off x="3101425" y="817065"/>
            <a:ext cx="1846658" cy="1244267"/>
            <a:chOff x="2765737" y="2993093"/>
            <a:chExt cx="1603438" cy="1097280"/>
          </a:xfrm>
        </p:grpSpPr>
        <p:grpSp>
          <p:nvGrpSpPr>
            <p:cNvPr id="23" name="Group 22">
              <a:extLst>
                <a:ext uri="{FF2B5EF4-FFF2-40B4-BE49-F238E27FC236}">
                  <a16:creationId xmlns:a16="http://schemas.microsoft.com/office/drawing/2014/main" id="{D1D3267A-BF24-C853-4F78-87FD02DFF690}"/>
                </a:ext>
              </a:extLst>
            </p:cNvPr>
            <p:cNvGrpSpPr/>
            <p:nvPr/>
          </p:nvGrpSpPr>
          <p:grpSpPr>
            <a:xfrm>
              <a:off x="3271895" y="2993093"/>
              <a:ext cx="1097280" cy="1097280"/>
              <a:chOff x="3311221" y="2443681"/>
              <a:chExt cx="1097280" cy="1097280"/>
            </a:xfrm>
          </p:grpSpPr>
          <p:sp>
            <p:nvSpPr>
              <p:cNvPr id="22" name="Oval 21">
                <a:extLst>
                  <a:ext uri="{FF2B5EF4-FFF2-40B4-BE49-F238E27FC236}">
                    <a16:creationId xmlns:a16="http://schemas.microsoft.com/office/drawing/2014/main" id="{F2534001-05DE-26D9-D16E-77E69E78A16E}"/>
                  </a:ext>
                </a:extLst>
              </p:cNvPr>
              <p:cNvSpPr/>
              <p:nvPr/>
            </p:nvSpPr>
            <p:spPr>
              <a:xfrm>
                <a:off x="3311221" y="2443681"/>
                <a:ext cx="1097280" cy="109728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E377E0E6-F43F-2055-0516-7801C5A2E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9477" y="2505093"/>
                <a:ext cx="940768" cy="940768"/>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BD4AEACE-7670-FD1E-E550-4E95BA83FF2B}"/>
                </a:ext>
              </a:extLst>
            </p:cNvPr>
            <p:cNvSpPr txBox="1"/>
            <p:nvPr/>
          </p:nvSpPr>
          <p:spPr>
            <a:xfrm>
              <a:off x="2765737" y="3800958"/>
              <a:ext cx="940768" cy="241865"/>
            </a:xfrm>
            <a:prstGeom prst="rect">
              <a:avLst/>
            </a:prstGeom>
            <a:solidFill>
              <a:schemeClr val="accent1">
                <a:lumMod val="20000"/>
                <a:lumOff val="80000"/>
              </a:schemeClr>
            </a:solidFill>
          </p:spPr>
          <p:txBody>
            <a:bodyPr wrap="square" rtlCol="0">
              <a:normAutofit fontScale="77500" lnSpcReduction="20000"/>
            </a:bodyPr>
            <a:lstStyle/>
            <a:p>
              <a:pPr algn="l"/>
              <a:r>
                <a:rPr lang="en-US" dirty="0"/>
                <a:t>Automatic</a:t>
              </a:r>
            </a:p>
          </p:txBody>
        </p:sp>
      </p:grpSp>
      <p:grpSp>
        <p:nvGrpSpPr>
          <p:cNvPr id="42" name="Group 41">
            <a:extLst>
              <a:ext uri="{FF2B5EF4-FFF2-40B4-BE49-F238E27FC236}">
                <a16:creationId xmlns:a16="http://schemas.microsoft.com/office/drawing/2014/main" id="{9092F4A1-80F0-CBB5-7BDD-64EFB7215B2B}"/>
              </a:ext>
            </a:extLst>
          </p:cNvPr>
          <p:cNvGrpSpPr/>
          <p:nvPr/>
        </p:nvGrpSpPr>
        <p:grpSpPr>
          <a:xfrm>
            <a:off x="656116" y="2645645"/>
            <a:ext cx="1828800" cy="1828800"/>
            <a:chOff x="656116" y="2645645"/>
            <a:chExt cx="1828800" cy="1828800"/>
          </a:xfrm>
        </p:grpSpPr>
        <p:sp>
          <p:nvSpPr>
            <p:cNvPr id="24" name="Rectangle: Rounded Corners 23">
              <a:extLst>
                <a:ext uri="{FF2B5EF4-FFF2-40B4-BE49-F238E27FC236}">
                  <a16:creationId xmlns:a16="http://schemas.microsoft.com/office/drawing/2014/main" id="{B035AC44-EFA9-E4B7-27B0-971441AEDB25}"/>
                </a:ext>
              </a:extLst>
            </p:cNvPr>
            <p:cNvSpPr/>
            <p:nvPr/>
          </p:nvSpPr>
          <p:spPr>
            <a:xfrm>
              <a:off x="656116" y="2645645"/>
              <a:ext cx="1828800" cy="1828800"/>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Worker by Pudge on Dribbble">
              <a:extLst>
                <a:ext uri="{FF2B5EF4-FFF2-40B4-BE49-F238E27FC236}">
                  <a16:creationId xmlns:a16="http://schemas.microsoft.com/office/drawing/2014/main" id="{DE81D10A-4A3A-E235-5854-501DD90123E0}"/>
                </a:ext>
              </a:extLst>
            </p:cNvPr>
            <p:cNvPicPr>
              <a:picLocks noChangeAspect="1" noChangeArrowheads="1"/>
            </p:cNvPicPr>
            <p:nvPr/>
          </p:nvPicPr>
          <p:blipFill rotWithShape="1">
            <a:blip r:embed="rId3">
              <a:duotone>
                <a:prstClr val="black"/>
                <a:schemeClr val="bg1">
                  <a:tint val="45000"/>
                  <a:satMod val="400000"/>
                </a:schemeClr>
              </a:duotone>
              <a:extLst>
                <a:ext uri="{28A0092B-C50C-407E-A947-70E740481C1C}">
                  <a14:useLocalDpi xmlns:a14="http://schemas.microsoft.com/office/drawing/2010/main" val="0"/>
                </a:ext>
              </a:extLst>
            </a:blip>
            <a:srcRect l="14582" t="319" r="13201" b="5218"/>
            <a:stretch/>
          </p:blipFill>
          <p:spPr bwMode="auto">
            <a:xfrm>
              <a:off x="802295" y="2779816"/>
              <a:ext cx="1579570" cy="15496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a:extLst>
              <a:ext uri="{FF2B5EF4-FFF2-40B4-BE49-F238E27FC236}">
                <a16:creationId xmlns:a16="http://schemas.microsoft.com/office/drawing/2014/main" id="{3398F9C0-DA22-91EB-5B0E-9F279F52B4CC}"/>
              </a:ext>
            </a:extLst>
          </p:cNvPr>
          <p:cNvGrpSpPr/>
          <p:nvPr/>
        </p:nvGrpSpPr>
        <p:grpSpPr>
          <a:xfrm>
            <a:off x="2907120" y="2650606"/>
            <a:ext cx="1828800" cy="1828800"/>
            <a:chOff x="2907120" y="2650606"/>
            <a:chExt cx="1828800" cy="1828800"/>
          </a:xfrm>
        </p:grpSpPr>
        <p:sp>
          <p:nvSpPr>
            <p:cNvPr id="40" name="Rectangle: Rounded Corners 39">
              <a:extLst>
                <a:ext uri="{FF2B5EF4-FFF2-40B4-BE49-F238E27FC236}">
                  <a16:creationId xmlns:a16="http://schemas.microsoft.com/office/drawing/2014/main" id="{E206A212-7A78-5CFE-050C-C6E1A8316170}"/>
                </a:ext>
              </a:extLst>
            </p:cNvPr>
            <p:cNvSpPr/>
            <p:nvPr/>
          </p:nvSpPr>
          <p:spPr>
            <a:xfrm>
              <a:off x="2907120" y="2650606"/>
              <a:ext cx="1828800" cy="1828800"/>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Gear Cogs Animated Gifs at Best Animations | Cool animations, Gears, Happy  birthday quotes">
              <a:extLst>
                <a:ext uri="{FF2B5EF4-FFF2-40B4-BE49-F238E27FC236}">
                  <a16:creationId xmlns:a16="http://schemas.microsoft.com/office/drawing/2014/main" id="{6FC56C4C-2E21-D028-9EE0-6BF544F94654}"/>
                </a:ext>
              </a:extLst>
            </p:cNvPr>
            <p:cNvPicPr>
              <a:picLocks noChangeAspect="1" noChangeArrowheads="1"/>
            </p:cNvPicPr>
            <p:nvPr/>
          </p:nvPicPr>
          <p:blipFill>
            <a:blip r:embed="rId4">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3028957" y="2718281"/>
              <a:ext cx="1654191" cy="161115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039195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12</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Problem Statement</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338328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107483"/>
            <a:ext cx="2431272" cy="648930"/>
            <a:chOff x="6815966" y="107483"/>
            <a:chExt cx="2431272"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005483" y="191728"/>
              <a:ext cx="2241755" cy="309716"/>
            </a:xfrm>
            <a:prstGeom prst="rect">
              <a:avLst/>
            </a:prstGeom>
          </p:spPr>
          <p:txBody>
            <a:bodyPr wrap="square" rtlCol="0">
              <a:noAutofit/>
            </a:bodyPr>
            <a:lstStyle/>
            <a:p>
              <a:pPr algn="l"/>
              <a:r>
                <a:rPr lang="en-US" sz="2400" b="1" dirty="0"/>
                <a:t>INTRODUCTION</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47036" y="984734"/>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40" y="1761681"/>
            <a:ext cx="1836173" cy="454465"/>
            <a:chOff x="6781883" y="107485"/>
            <a:chExt cx="2828909"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369037" y="203303"/>
              <a:ext cx="2241755" cy="309716"/>
            </a:xfrm>
            <a:prstGeom prst="rect">
              <a:avLst/>
            </a:prstGeom>
            <a:noFill/>
          </p:spPr>
          <p:txBody>
            <a:bodyPr wrap="square" rtlCol="0">
              <a:noAutofit/>
            </a:bodyPr>
            <a:lstStyle/>
            <a:p>
              <a:pPr algn="l"/>
              <a:r>
                <a:rPr lang="en-US" sz="1400" b="1" dirty="0">
                  <a:solidFill>
                    <a:schemeClr val="bg2">
                      <a:lumMod val="50000"/>
                    </a:schemeClr>
                  </a:solidFill>
                </a:rPr>
                <a:t> 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39" y="2538628"/>
            <a:ext cx="1934386" cy="454465"/>
            <a:chOff x="6781883" y="107485"/>
            <a:chExt cx="298022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520350" y="191728"/>
              <a:ext cx="2241755" cy="309716"/>
            </a:xfrm>
            <a:prstGeom prst="rect">
              <a:avLst/>
            </a:prstGeom>
            <a:noFill/>
          </p:spPr>
          <p:txBody>
            <a:bodyPr wrap="square" rtlCol="0">
              <a:noAutofit/>
            </a:bodyPr>
            <a:lstStyle/>
            <a:p>
              <a:pPr algn="l"/>
              <a:r>
                <a:rPr lang="en-US" sz="1400" b="1" dirty="0">
                  <a:solidFill>
                    <a:schemeClr val="bg2">
                      <a:lumMod val="50000"/>
                    </a:schemeClr>
                  </a:solidFill>
                </a:rPr>
                <a:t>ETHICS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8" name="Group 7">
            <a:extLst>
              <a:ext uri="{FF2B5EF4-FFF2-40B4-BE49-F238E27FC236}">
                <a16:creationId xmlns:a16="http://schemas.microsoft.com/office/drawing/2014/main" id="{542B1B30-1BD6-77AE-E88F-CF34F9AEB69F}"/>
              </a:ext>
            </a:extLst>
          </p:cNvPr>
          <p:cNvGrpSpPr/>
          <p:nvPr/>
        </p:nvGrpSpPr>
        <p:grpSpPr>
          <a:xfrm>
            <a:off x="5398392" y="1874019"/>
            <a:ext cx="1382083" cy="1428198"/>
            <a:chOff x="3169124" y="2993093"/>
            <a:chExt cx="1200051" cy="1259483"/>
          </a:xfrm>
        </p:grpSpPr>
        <p:grpSp>
          <p:nvGrpSpPr>
            <p:cNvPr id="23" name="Group 22">
              <a:extLst>
                <a:ext uri="{FF2B5EF4-FFF2-40B4-BE49-F238E27FC236}">
                  <a16:creationId xmlns:a16="http://schemas.microsoft.com/office/drawing/2014/main" id="{D1D3267A-BF24-C853-4F78-87FD02DFF690}"/>
                </a:ext>
              </a:extLst>
            </p:cNvPr>
            <p:cNvGrpSpPr/>
            <p:nvPr/>
          </p:nvGrpSpPr>
          <p:grpSpPr>
            <a:xfrm>
              <a:off x="3271895" y="2993093"/>
              <a:ext cx="1097280" cy="1097280"/>
              <a:chOff x="3311221" y="2443681"/>
              <a:chExt cx="1097280" cy="1097280"/>
            </a:xfrm>
          </p:grpSpPr>
          <p:sp>
            <p:nvSpPr>
              <p:cNvPr id="22" name="Oval 21">
                <a:extLst>
                  <a:ext uri="{FF2B5EF4-FFF2-40B4-BE49-F238E27FC236}">
                    <a16:creationId xmlns:a16="http://schemas.microsoft.com/office/drawing/2014/main" id="{F2534001-05DE-26D9-D16E-77E69E78A16E}"/>
                  </a:ext>
                </a:extLst>
              </p:cNvPr>
              <p:cNvSpPr/>
              <p:nvPr/>
            </p:nvSpPr>
            <p:spPr>
              <a:xfrm>
                <a:off x="3311221" y="2443681"/>
                <a:ext cx="1097280" cy="109728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E377E0E6-F43F-2055-0516-7801C5A2E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9477" y="2505093"/>
                <a:ext cx="940768" cy="940768"/>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BD4AEACE-7670-FD1E-E550-4E95BA83FF2B}"/>
                </a:ext>
              </a:extLst>
            </p:cNvPr>
            <p:cNvSpPr txBox="1"/>
            <p:nvPr/>
          </p:nvSpPr>
          <p:spPr>
            <a:xfrm>
              <a:off x="3169124" y="4010711"/>
              <a:ext cx="940768" cy="241865"/>
            </a:xfrm>
            <a:prstGeom prst="rect">
              <a:avLst/>
            </a:prstGeom>
            <a:solidFill>
              <a:schemeClr val="accent1">
                <a:lumMod val="20000"/>
                <a:lumOff val="80000"/>
              </a:schemeClr>
            </a:solidFill>
          </p:spPr>
          <p:txBody>
            <a:bodyPr wrap="square" rtlCol="0">
              <a:normAutofit fontScale="77500" lnSpcReduction="20000"/>
            </a:bodyPr>
            <a:lstStyle/>
            <a:p>
              <a:pPr algn="l"/>
              <a:r>
                <a:rPr lang="en-US" dirty="0"/>
                <a:t>Automatic</a:t>
              </a:r>
            </a:p>
          </p:txBody>
        </p:sp>
      </p:grpSp>
      <p:grpSp>
        <p:nvGrpSpPr>
          <p:cNvPr id="42" name="Group 41">
            <a:extLst>
              <a:ext uri="{FF2B5EF4-FFF2-40B4-BE49-F238E27FC236}">
                <a16:creationId xmlns:a16="http://schemas.microsoft.com/office/drawing/2014/main" id="{9092F4A1-80F0-CBB5-7BDD-64EFB7215B2B}"/>
              </a:ext>
            </a:extLst>
          </p:cNvPr>
          <p:cNvGrpSpPr/>
          <p:nvPr/>
        </p:nvGrpSpPr>
        <p:grpSpPr>
          <a:xfrm>
            <a:off x="685612" y="1731244"/>
            <a:ext cx="1828800" cy="1828800"/>
            <a:chOff x="656116" y="2645645"/>
            <a:chExt cx="1828800" cy="1828800"/>
          </a:xfrm>
        </p:grpSpPr>
        <p:sp>
          <p:nvSpPr>
            <p:cNvPr id="24" name="Rectangle: Rounded Corners 23">
              <a:extLst>
                <a:ext uri="{FF2B5EF4-FFF2-40B4-BE49-F238E27FC236}">
                  <a16:creationId xmlns:a16="http://schemas.microsoft.com/office/drawing/2014/main" id="{B035AC44-EFA9-E4B7-27B0-971441AEDB25}"/>
                </a:ext>
              </a:extLst>
            </p:cNvPr>
            <p:cNvSpPr/>
            <p:nvPr/>
          </p:nvSpPr>
          <p:spPr>
            <a:xfrm>
              <a:off x="656116" y="2645645"/>
              <a:ext cx="1828800" cy="1828800"/>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Worker by Pudge on Dribbble">
              <a:extLst>
                <a:ext uri="{FF2B5EF4-FFF2-40B4-BE49-F238E27FC236}">
                  <a16:creationId xmlns:a16="http://schemas.microsoft.com/office/drawing/2014/main" id="{DE81D10A-4A3A-E235-5854-501DD90123E0}"/>
                </a:ext>
              </a:extLst>
            </p:cNvPr>
            <p:cNvPicPr>
              <a:picLocks noChangeAspect="1" noChangeArrowheads="1"/>
            </p:cNvPicPr>
            <p:nvPr/>
          </p:nvPicPr>
          <p:blipFill rotWithShape="1">
            <a:blip r:embed="rId3">
              <a:duotone>
                <a:prstClr val="black"/>
                <a:schemeClr val="bg1">
                  <a:tint val="45000"/>
                  <a:satMod val="400000"/>
                </a:schemeClr>
              </a:duotone>
              <a:extLst>
                <a:ext uri="{28A0092B-C50C-407E-A947-70E740481C1C}">
                  <a14:useLocalDpi xmlns:a14="http://schemas.microsoft.com/office/drawing/2010/main" val="0"/>
                </a:ext>
              </a:extLst>
            </a:blip>
            <a:srcRect l="14582" t="319" r="13201" b="5218"/>
            <a:stretch/>
          </p:blipFill>
          <p:spPr bwMode="auto">
            <a:xfrm>
              <a:off x="802295" y="2779816"/>
              <a:ext cx="1579570" cy="15496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a:extLst>
              <a:ext uri="{FF2B5EF4-FFF2-40B4-BE49-F238E27FC236}">
                <a16:creationId xmlns:a16="http://schemas.microsoft.com/office/drawing/2014/main" id="{3398F9C0-DA22-91EB-5B0E-9F279F52B4CC}"/>
              </a:ext>
            </a:extLst>
          </p:cNvPr>
          <p:cNvGrpSpPr/>
          <p:nvPr/>
        </p:nvGrpSpPr>
        <p:grpSpPr>
          <a:xfrm>
            <a:off x="2936616" y="1736205"/>
            <a:ext cx="1828800" cy="1828800"/>
            <a:chOff x="2907120" y="2650606"/>
            <a:chExt cx="1828800" cy="1828800"/>
          </a:xfrm>
        </p:grpSpPr>
        <p:sp>
          <p:nvSpPr>
            <p:cNvPr id="40" name="Rectangle: Rounded Corners 39">
              <a:extLst>
                <a:ext uri="{FF2B5EF4-FFF2-40B4-BE49-F238E27FC236}">
                  <a16:creationId xmlns:a16="http://schemas.microsoft.com/office/drawing/2014/main" id="{E206A212-7A78-5CFE-050C-C6E1A8316170}"/>
                </a:ext>
              </a:extLst>
            </p:cNvPr>
            <p:cNvSpPr/>
            <p:nvPr/>
          </p:nvSpPr>
          <p:spPr>
            <a:xfrm>
              <a:off x="2907120" y="2650606"/>
              <a:ext cx="1828800" cy="1828800"/>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Gear Cogs Animated Gifs at Best Animations | Cool animations, Gears, Happy  birthday quotes">
              <a:extLst>
                <a:ext uri="{FF2B5EF4-FFF2-40B4-BE49-F238E27FC236}">
                  <a16:creationId xmlns:a16="http://schemas.microsoft.com/office/drawing/2014/main" id="{6FC56C4C-2E21-D028-9EE0-6BF544F94654}"/>
                </a:ext>
              </a:extLst>
            </p:cNvPr>
            <p:cNvPicPr>
              <a:picLocks noChangeAspect="1" noChangeArrowheads="1"/>
            </p:cNvPicPr>
            <p:nvPr/>
          </p:nvPicPr>
          <p:blipFill>
            <a:blip r:embed="rId4">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3028957" y="2718281"/>
              <a:ext cx="1654191" cy="161115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Rounded Corners 2">
            <a:extLst>
              <a:ext uri="{FF2B5EF4-FFF2-40B4-BE49-F238E27FC236}">
                <a16:creationId xmlns:a16="http://schemas.microsoft.com/office/drawing/2014/main" id="{8C0CDD39-E7D6-94DB-4B0F-2BEB3D3F50DD}"/>
              </a:ext>
            </a:extLst>
          </p:cNvPr>
          <p:cNvSpPr/>
          <p:nvPr/>
        </p:nvSpPr>
        <p:spPr>
          <a:xfrm>
            <a:off x="5244736" y="1657349"/>
            <a:ext cx="1828800" cy="1828800"/>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8057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13</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Why is The Project important?</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521208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107483"/>
            <a:ext cx="2431272" cy="648930"/>
            <a:chOff x="6815966" y="107483"/>
            <a:chExt cx="2431272"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005483" y="191728"/>
              <a:ext cx="2241755" cy="309716"/>
            </a:xfrm>
            <a:prstGeom prst="rect">
              <a:avLst/>
            </a:prstGeom>
          </p:spPr>
          <p:txBody>
            <a:bodyPr wrap="square" rtlCol="0">
              <a:noAutofit/>
            </a:bodyPr>
            <a:lstStyle/>
            <a:p>
              <a:pPr algn="l"/>
              <a:r>
                <a:rPr lang="en-US" sz="2400" b="1" dirty="0"/>
                <a:t>INTRODUCTION</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47036" y="984734"/>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40" y="1761681"/>
            <a:ext cx="1836173" cy="454465"/>
            <a:chOff x="6781883" y="107485"/>
            <a:chExt cx="2828909"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369037" y="203303"/>
              <a:ext cx="2241755" cy="309716"/>
            </a:xfrm>
            <a:prstGeom prst="rect">
              <a:avLst/>
            </a:prstGeom>
            <a:noFill/>
          </p:spPr>
          <p:txBody>
            <a:bodyPr wrap="square" rtlCol="0">
              <a:noAutofit/>
            </a:bodyPr>
            <a:lstStyle/>
            <a:p>
              <a:pPr algn="l"/>
              <a:r>
                <a:rPr lang="en-US" sz="1400" b="1" dirty="0">
                  <a:solidFill>
                    <a:schemeClr val="bg2">
                      <a:lumMod val="50000"/>
                    </a:schemeClr>
                  </a:solidFill>
                </a:rPr>
                <a:t> 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39" y="2538628"/>
            <a:ext cx="1934386" cy="454465"/>
            <a:chOff x="6781883" y="107485"/>
            <a:chExt cx="298022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520350" y="191728"/>
              <a:ext cx="2241755" cy="309716"/>
            </a:xfrm>
            <a:prstGeom prst="rect">
              <a:avLst/>
            </a:prstGeom>
            <a:noFill/>
          </p:spPr>
          <p:txBody>
            <a:bodyPr wrap="square" rtlCol="0">
              <a:noAutofit/>
            </a:bodyPr>
            <a:lstStyle/>
            <a:p>
              <a:pPr algn="l"/>
              <a:r>
                <a:rPr lang="en-US" sz="1400" b="1" dirty="0">
                  <a:solidFill>
                    <a:schemeClr val="bg2">
                      <a:lumMod val="50000"/>
                    </a:schemeClr>
                  </a:solidFill>
                </a:rPr>
                <a:t>ETHICS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aphicFrame>
        <p:nvGraphicFramePr>
          <p:cNvPr id="3" name="Table 2">
            <a:extLst>
              <a:ext uri="{FF2B5EF4-FFF2-40B4-BE49-F238E27FC236}">
                <a16:creationId xmlns:a16="http://schemas.microsoft.com/office/drawing/2014/main" id="{D7873D8B-846D-7E02-2BF7-31A5BF83F557}"/>
              </a:ext>
            </a:extLst>
          </p:cNvPr>
          <p:cNvGraphicFramePr>
            <a:graphicFrameLocks noGrp="1"/>
          </p:cNvGraphicFramePr>
          <p:nvPr>
            <p:extLst>
              <p:ext uri="{D42A27DB-BD31-4B8C-83A1-F6EECF244321}">
                <p14:modId xmlns:p14="http://schemas.microsoft.com/office/powerpoint/2010/main" val="2483113114"/>
              </p:ext>
            </p:extLst>
          </p:nvPr>
        </p:nvGraphicFramePr>
        <p:xfrm>
          <a:off x="439936" y="1196549"/>
          <a:ext cx="6967440" cy="2966720"/>
        </p:xfrm>
        <a:graphic>
          <a:graphicData uri="http://schemas.openxmlformats.org/drawingml/2006/table">
            <a:tbl>
              <a:tblPr firstRow="1" bandRow="1">
                <a:tableStyleId>{3B4B98B0-60AC-42C2-AFA5-B58CD77FA1E5}</a:tableStyleId>
              </a:tblPr>
              <a:tblGrid>
                <a:gridCol w="3465871">
                  <a:extLst>
                    <a:ext uri="{9D8B030D-6E8A-4147-A177-3AD203B41FA5}">
                      <a16:colId xmlns:a16="http://schemas.microsoft.com/office/drawing/2014/main" val="1251376331"/>
                    </a:ext>
                  </a:extLst>
                </a:gridCol>
                <a:gridCol w="3501569">
                  <a:extLst>
                    <a:ext uri="{9D8B030D-6E8A-4147-A177-3AD203B41FA5}">
                      <a16:colId xmlns:a16="http://schemas.microsoft.com/office/drawing/2014/main" val="1653220210"/>
                    </a:ext>
                  </a:extLst>
                </a:gridCol>
              </a:tblGrid>
              <a:tr h="370840">
                <a:tc>
                  <a:txBody>
                    <a:bodyPr/>
                    <a:lstStyle/>
                    <a:p>
                      <a:pPr algn="l"/>
                      <a:r>
                        <a:rPr lang="en-US" sz="1800" b="1" u="sng" dirty="0"/>
                        <a:t>Loan Status Prediction Model</a:t>
                      </a:r>
                    </a:p>
                  </a:txBody>
                  <a:tcPr anchor="ctr"/>
                </a:tc>
                <a:tc>
                  <a:txBody>
                    <a:bodyPr/>
                    <a:lstStyle/>
                    <a:p>
                      <a:pPr algn="l"/>
                      <a:r>
                        <a:rPr lang="en-US" sz="1800" b="1" u="sng" dirty="0"/>
                        <a:t>Manual Process</a:t>
                      </a:r>
                    </a:p>
                  </a:txBody>
                  <a:tcPr anchor="ctr"/>
                </a:tc>
                <a:extLst>
                  <a:ext uri="{0D108BD9-81ED-4DB2-BD59-A6C34878D82A}">
                    <a16:rowId xmlns:a16="http://schemas.microsoft.com/office/drawing/2014/main" val="531481424"/>
                  </a:ext>
                </a:extLst>
              </a:tr>
              <a:tr h="370840">
                <a:tc>
                  <a:txBody>
                    <a:bodyPr/>
                    <a:lstStyle/>
                    <a:p>
                      <a:pPr marL="285750" indent="-285750" algn="l">
                        <a:buFont typeface="Wingdings" panose="05000000000000000000" pitchFamily="2" charset="2"/>
                        <a:buChar char="Ø"/>
                      </a:pPr>
                      <a:r>
                        <a:rPr lang="en-US" sz="1800" b="1" dirty="0"/>
                        <a:t>High Accuracy On Dataset</a:t>
                      </a:r>
                    </a:p>
                  </a:txBody>
                  <a:tcPr anchor="ctr"/>
                </a:tc>
                <a:tc>
                  <a:txBody>
                    <a:bodyPr/>
                    <a:lstStyle/>
                    <a:p>
                      <a:pPr marL="285750" indent="-285750" algn="l">
                        <a:buFont typeface="Wingdings" panose="05000000000000000000" pitchFamily="2" charset="2"/>
                        <a:buChar char="Ø"/>
                      </a:pPr>
                      <a:r>
                        <a:rPr lang="en-US" sz="1800" b="1" dirty="0"/>
                        <a:t>Subjected To Human Error</a:t>
                      </a:r>
                    </a:p>
                  </a:txBody>
                  <a:tcPr anchor="ctr"/>
                </a:tc>
                <a:extLst>
                  <a:ext uri="{0D108BD9-81ED-4DB2-BD59-A6C34878D82A}">
                    <a16:rowId xmlns:a16="http://schemas.microsoft.com/office/drawing/2014/main" val="2750083593"/>
                  </a:ext>
                </a:extLst>
              </a:tr>
              <a:tr h="370840">
                <a:tc>
                  <a:txBody>
                    <a:bodyPr/>
                    <a:lstStyle/>
                    <a:p>
                      <a:pPr marL="285750" indent="-285750" algn="l">
                        <a:buFont typeface="Wingdings" panose="05000000000000000000" pitchFamily="2" charset="2"/>
                        <a:buChar char="Ø"/>
                      </a:pPr>
                      <a:r>
                        <a:rPr lang="en-US" sz="1800" b="1" dirty="0"/>
                        <a:t>Quick And Automated</a:t>
                      </a:r>
                    </a:p>
                  </a:txBody>
                  <a:tcPr anchor="ctr"/>
                </a:tc>
                <a:tc>
                  <a:txBody>
                    <a:bodyPr/>
                    <a:lstStyle/>
                    <a:p>
                      <a:pPr marL="285750" indent="-285750" algn="l">
                        <a:buFont typeface="Wingdings" panose="05000000000000000000" pitchFamily="2" charset="2"/>
                        <a:buChar char="Ø"/>
                      </a:pPr>
                      <a:r>
                        <a:rPr lang="en-US" sz="1800" b="1" dirty="0"/>
                        <a:t>Time Consuming</a:t>
                      </a:r>
                    </a:p>
                  </a:txBody>
                  <a:tcPr anchor="ctr"/>
                </a:tc>
                <a:extLst>
                  <a:ext uri="{0D108BD9-81ED-4DB2-BD59-A6C34878D82A}">
                    <a16:rowId xmlns:a16="http://schemas.microsoft.com/office/drawing/2014/main" val="3112866213"/>
                  </a:ext>
                </a:extLst>
              </a:tr>
              <a:tr h="370840">
                <a:tc>
                  <a:txBody>
                    <a:bodyPr/>
                    <a:lstStyle/>
                    <a:p>
                      <a:pPr marL="285750" indent="-285750" algn="l">
                        <a:buFont typeface="Wingdings" panose="05000000000000000000" pitchFamily="2" charset="2"/>
                        <a:buChar char="Ø"/>
                      </a:pPr>
                      <a:r>
                        <a:rPr lang="en-US" sz="1800" b="1" dirty="0"/>
                        <a:t>Optimal Resource Allocation</a:t>
                      </a:r>
                    </a:p>
                  </a:txBody>
                  <a:tcPr anchor="ctr"/>
                </a:tc>
                <a:tc>
                  <a:txBody>
                    <a:bodyPr/>
                    <a:lstStyle/>
                    <a:p>
                      <a:pPr marL="285750" indent="-285750" algn="l">
                        <a:buFont typeface="Wingdings" panose="05000000000000000000" pitchFamily="2" charset="2"/>
                        <a:buChar char="Ø"/>
                      </a:pPr>
                      <a:r>
                        <a:rPr lang="en-US" sz="1800" b="1" dirty="0"/>
                        <a:t>Resource Consuming</a:t>
                      </a:r>
                    </a:p>
                  </a:txBody>
                  <a:tcPr anchor="ctr"/>
                </a:tc>
                <a:extLst>
                  <a:ext uri="{0D108BD9-81ED-4DB2-BD59-A6C34878D82A}">
                    <a16:rowId xmlns:a16="http://schemas.microsoft.com/office/drawing/2014/main" val="231269275"/>
                  </a:ext>
                </a:extLst>
              </a:tr>
              <a:tr h="370840">
                <a:tc>
                  <a:txBody>
                    <a:bodyPr/>
                    <a:lstStyle/>
                    <a:p>
                      <a:pPr marL="285750" indent="-285750" algn="l">
                        <a:buFont typeface="Wingdings" panose="05000000000000000000" pitchFamily="2" charset="2"/>
                        <a:buChar char="Ø"/>
                      </a:pPr>
                      <a:r>
                        <a:rPr lang="en-US" sz="1800" b="1" dirty="0"/>
                        <a:t>Consistent Decisions</a:t>
                      </a:r>
                    </a:p>
                  </a:txBody>
                  <a:tcPr anchor="ctr"/>
                </a:tc>
                <a:tc>
                  <a:txBody>
                    <a:bodyPr/>
                    <a:lstStyle/>
                    <a:p>
                      <a:pPr marL="285750" indent="-285750" algn="l">
                        <a:buFont typeface="Wingdings" panose="05000000000000000000" pitchFamily="2" charset="2"/>
                        <a:buChar char="Ø"/>
                      </a:pPr>
                      <a:r>
                        <a:rPr lang="en-US" sz="1800" b="1" dirty="0"/>
                        <a:t>Varied Decisions</a:t>
                      </a:r>
                    </a:p>
                  </a:txBody>
                  <a:tcPr anchor="ctr"/>
                </a:tc>
                <a:extLst>
                  <a:ext uri="{0D108BD9-81ED-4DB2-BD59-A6C34878D82A}">
                    <a16:rowId xmlns:a16="http://schemas.microsoft.com/office/drawing/2014/main" val="1859548831"/>
                  </a:ext>
                </a:extLst>
              </a:tr>
              <a:tr h="370840">
                <a:tc>
                  <a:txBody>
                    <a:bodyPr/>
                    <a:lstStyle/>
                    <a:p>
                      <a:pPr marL="285750" indent="-285750" algn="l">
                        <a:buFont typeface="Wingdings" panose="05000000000000000000" pitchFamily="2" charset="2"/>
                        <a:buChar char="Ø"/>
                      </a:pPr>
                      <a:r>
                        <a:rPr lang="en-US" sz="1800" b="1" dirty="0"/>
                        <a:t>Transparent Decision Making</a:t>
                      </a:r>
                    </a:p>
                  </a:txBody>
                  <a:tcPr anchor="ctr"/>
                </a:tc>
                <a:tc>
                  <a:txBody>
                    <a:bodyPr/>
                    <a:lstStyle/>
                    <a:p>
                      <a:pPr marL="285750" indent="-285750" algn="l">
                        <a:buFont typeface="Wingdings" panose="05000000000000000000" pitchFamily="2" charset="2"/>
                        <a:buChar char="Ø"/>
                      </a:pPr>
                      <a:r>
                        <a:rPr lang="en-US" sz="1800" b="1" dirty="0"/>
                        <a:t>Limited Transparency</a:t>
                      </a:r>
                    </a:p>
                  </a:txBody>
                  <a:tcPr anchor="ctr"/>
                </a:tc>
                <a:extLst>
                  <a:ext uri="{0D108BD9-81ED-4DB2-BD59-A6C34878D82A}">
                    <a16:rowId xmlns:a16="http://schemas.microsoft.com/office/drawing/2014/main" val="2984016605"/>
                  </a:ext>
                </a:extLst>
              </a:tr>
              <a:tr h="370840">
                <a:tc>
                  <a:txBody>
                    <a:bodyPr/>
                    <a:lstStyle/>
                    <a:p>
                      <a:pPr marL="285750" indent="-285750" algn="l">
                        <a:buFont typeface="Wingdings" panose="05000000000000000000" pitchFamily="2" charset="2"/>
                        <a:buChar char="Ø"/>
                      </a:pPr>
                      <a:r>
                        <a:rPr lang="en-US" sz="1800" b="1" dirty="0"/>
                        <a:t>Can Handel Complex Patterns</a:t>
                      </a:r>
                    </a:p>
                  </a:txBody>
                  <a:tcPr anchor="ctr"/>
                </a:tc>
                <a:tc>
                  <a:txBody>
                    <a:bodyPr/>
                    <a:lstStyle/>
                    <a:p>
                      <a:pPr marL="285750" indent="-285750" algn="l">
                        <a:buFont typeface="Wingdings" panose="05000000000000000000" pitchFamily="2" charset="2"/>
                        <a:buChar char="Ø"/>
                      </a:pPr>
                      <a:r>
                        <a:rPr lang="en-US" sz="1800" b="1" dirty="0"/>
                        <a:t>May Struggle With Complexity</a:t>
                      </a:r>
                    </a:p>
                  </a:txBody>
                  <a:tcPr anchor="ctr"/>
                </a:tc>
                <a:extLst>
                  <a:ext uri="{0D108BD9-81ED-4DB2-BD59-A6C34878D82A}">
                    <a16:rowId xmlns:a16="http://schemas.microsoft.com/office/drawing/2014/main" val="2733874435"/>
                  </a:ext>
                </a:extLst>
              </a:tr>
              <a:tr h="370840">
                <a:tc>
                  <a:txBody>
                    <a:bodyPr/>
                    <a:lstStyle/>
                    <a:p>
                      <a:pPr marL="285750" indent="-285750" algn="l">
                        <a:buFont typeface="Wingdings" panose="05000000000000000000" pitchFamily="2" charset="2"/>
                        <a:buChar char="Ø"/>
                      </a:pPr>
                      <a:r>
                        <a:rPr lang="en-US" sz="1800" b="1" dirty="0"/>
                        <a:t>Cost Effective</a:t>
                      </a:r>
                    </a:p>
                  </a:txBody>
                  <a:tcPr anchor="ctr"/>
                </a:tc>
                <a:tc>
                  <a:txBody>
                    <a:bodyPr/>
                    <a:lstStyle/>
                    <a:p>
                      <a:pPr marL="285750" indent="-285750" algn="l">
                        <a:buFont typeface="Wingdings" panose="05000000000000000000" pitchFamily="2" charset="2"/>
                        <a:buChar char="Ø"/>
                      </a:pPr>
                      <a:r>
                        <a:rPr lang="en-US" sz="1800" b="1" dirty="0"/>
                        <a:t>Potentially High Cost</a:t>
                      </a:r>
                    </a:p>
                  </a:txBody>
                  <a:tcPr anchor="ctr"/>
                </a:tc>
                <a:extLst>
                  <a:ext uri="{0D108BD9-81ED-4DB2-BD59-A6C34878D82A}">
                    <a16:rowId xmlns:a16="http://schemas.microsoft.com/office/drawing/2014/main" val="1122110327"/>
                  </a:ext>
                </a:extLst>
              </a:tr>
            </a:tbl>
          </a:graphicData>
        </a:graphic>
      </p:graphicFrame>
    </p:spTree>
    <p:extLst>
      <p:ext uri="{BB962C8B-B14F-4D97-AF65-F5344CB8AC3E}">
        <p14:creationId xmlns:p14="http://schemas.microsoft.com/office/powerpoint/2010/main" val="1330470464"/>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14</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Project Goal</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22860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107483"/>
            <a:ext cx="2431272" cy="648930"/>
            <a:chOff x="6815966" y="107483"/>
            <a:chExt cx="2431272"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005483" y="191728"/>
              <a:ext cx="2241755" cy="309716"/>
            </a:xfrm>
            <a:prstGeom prst="rect">
              <a:avLst/>
            </a:prstGeom>
          </p:spPr>
          <p:txBody>
            <a:bodyPr wrap="square" rtlCol="0">
              <a:noAutofit/>
            </a:bodyPr>
            <a:lstStyle/>
            <a:p>
              <a:pPr algn="l"/>
              <a:r>
                <a:rPr lang="en-US" sz="2400" b="1" dirty="0"/>
                <a:t>INTRODUCTION</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47036" y="984734"/>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40" y="1761681"/>
            <a:ext cx="1836173" cy="454465"/>
            <a:chOff x="6781883" y="107485"/>
            <a:chExt cx="2828909"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369037" y="203303"/>
              <a:ext cx="2241755" cy="309716"/>
            </a:xfrm>
            <a:prstGeom prst="rect">
              <a:avLst/>
            </a:prstGeom>
            <a:noFill/>
          </p:spPr>
          <p:txBody>
            <a:bodyPr wrap="square" rtlCol="0">
              <a:noAutofit/>
            </a:bodyPr>
            <a:lstStyle/>
            <a:p>
              <a:pPr algn="l"/>
              <a:r>
                <a:rPr lang="en-US" sz="1400" b="1" dirty="0">
                  <a:solidFill>
                    <a:schemeClr val="bg2">
                      <a:lumMod val="50000"/>
                    </a:schemeClr>
                  </a:solidFill>
                </a:rPr>
                <a:t> 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39" y="2538628"/>
            <a:ext cx="1934386" cy="454465"/>
            <a:chOff x="6781883" y="107485"/>
            <a:chExt cx="298022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520350" y="191728"/>
              <a:ext cx="2241755" cy="309716"/>
            </a:xfrm>
            <a:prstGeom prst="rect">
              <a:avLst/>
            </a:prstGeom>
            <a:noFill/>
          </p:spPr>
          <p:txBody>
            <a:bodyPr wrap="square" rtlCol="0">
              <a:noAutofit/>
            </a:bodyPr>
            <a:lstStyle/>
            <a:p>
              <a:pPr algn="l"/>
              <a:r>
                <a:rPr lang="en-US" sz="1400" b="1" dirty="0">
                  <a:solidFill>
                    <a:schemeClr val="bg2">
                      <a:lumMod val="50000"/>
                    </a:schemeClr>
                  </a:solidFill>
                </a:rPr>
                <a:t>ETHICS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sp>
        <p:nvSpPr>
          <p:cNvPr id="2" name="TextBox 1">
            <a:extLst>
              <a:ext uri="{FF2B5EF4-FFF2-40B4-BE49-F238E27FC236}">
                <a16:creationId xmlns:a16="http://schemas.microsoft.com/office/drawing/2014/main" id="{11121C3B-6619-3FFF-D816-98CE93963748}"/>
              </a:ext>
            </a:extLst>
          </p:cNvPr>
          <p:cNvSpPr txBox="1"/>
          <p:nvPr/>
        </p:nvSpPr>
        <p:spPr>
          <a:xfrm>
            <a:off x="1091381" y="1828785"/>
            <a:ext cx="5855109" cy="1423234"/>
          </a:xfrm>
          <a:prstGeom prst="rect">
            <a:avLst/>
          </a:prstGeom>
        </p:spPr>
        <p:txBody>
          <a:bodyPr wrap="square" rtlCol="0">
            <a:normAutofit/>
          </a:bodyPr>
          <a:lstStyle/>
          <a:p>
            <a:pPr algn="l"/>
            <a:endParaRPr lang="en-US" dirty="0"/>
          </a:p>
        </p:txBody>
      </p:sp>
      <p:grpSp>
        <p:nvGrpSpPr>
          <p:cNvPr id="8" name="Group 7">
            <a:extLst>
              <a:ext uri="{FF2B5EF4-FFF2-40B4-BE49-F238E27FC236}">
                <a16:creationId xmlns:a16="http://schemas.microsoft.com/office/drawing/2014/main" id="{A23DAD37-F874-8A2A-4B37-128091A051BB}"/>
              </a:ext>
            </a:extLst>
          </p:cNvPr>
          <p:cNvGrpSpPr/>
          <p:nvPr/>
        </p:nvGrpSpPr>
        <p:grpSpPr>
          <a:xfrm>
            <a:off x="900825" y="1101036"/>
            <a:ext cx="6557407" cy="2743094"/>
            <a:chOff x="900825" y="1101036"/>
            <a:chExt cx="6557407" cy="2743094"/>
          </a:xfrm>
        </p:grpSpPr>
        <p:sp>
          <p:nvSpPr>
            <p:cNvPr id="6" name="TextBox 5">
              <a:extLst>
                <a:ext uri="{FF2B5EF4-FFF2-40B4-BE49-F238E27FC236}">
                  <a16:creationId xmlns:a16="http://schemas.microsoft.com/office/drawing/2014/main" id="{6EC8FC70-D62C-8B7A-963B-203318D1AE21}"/>
                </a:ext>
              </a:extLst>
            </p:cNvPr>
            <p:cNvSpPr txBox="1"/>
            <p:nvPr/>
          </p:nvSpPr>
          <p:spPr>
            <a:xfrm>
              <a:off x="900825" y="1476585"/>
              <a:ext cx="6421105" cy="830997"/>
            </a:xfrm>
            <a:prstGeom prst="rect">
              <a:avLst/>
            </a:prstGeom>
            <a:noFill/>
          </p:spPr>
          <p:txBody>
            <a:bodyPr wrap="square">
              <a:spAutoFit/>
            </a:bodyPr>
            <a:lstStyle/>
            <a:p>
              <a:pPr algn="just"/>
              <a:r>
                <a:rPr lang="en-US" sz="2400" b="1" dirty="0"/>
                <a:t>“Develop robust, accurate, and effective machine learning models, for predicting loan statuses.”</a:t>
              </a:r>
            </a:p>
          </p:txBody>
        </p:sp>
        <p:sp>
          <p:nvSpPr>
            <p:cNvPr id="3" name="TextBox 2">
              <a:extLst>
                <a:ext uri="{FF2B5EF4-FFF2-40B4-BE49-F238E27FC236}">
                  <a16:creationId xmlns:a16="http://schemas.microsoft.com/office/drawing/2014/main" id="{629B0CD0-3778-8CF2-D106-6C8A13923EA6}"/>
                </a:ext>
              </a:extLst>
            </p:cNvPr>
            <p:cNvSpPr txBox="1"/>
            <p:nvPr/>
          </p:nvSpPr>
          <p:spPr>
            <a:xfrm>
              <a:off x="921349" y="3013133"/>
              <a:ext cx="6536883" cy="830997"/>
            </a:xfrm>
            <a:prstGeom prst="rect">
              <a:avLst/>
            </a:prstGeom>
            <a:noFill/>
          </p:spPr>
          <p:txBody>
            <a:bodyPr wrap="square">
              <a:spAutoFit/>
            </a:bodyPr>
            <a:lstStyle/>
            <a:p>
              <a:pPr algn="just"/>
              <a:r>
                <a:rPr lang="en-US" sz="2400" b="1" dirty="0"/>
                <a:t>“Deploy an accurate model to the financial sector for having an effective loan approval process.”</a:t>
              </a:r>
            </a:p>
          </p:txBody>
        </p:sp>
        <p:sp>
          <p:nvSpPr>
            <p:cNvPr id="5" name="TextBox 4">
              <a:extLst>
                <a:ext uri="{FF2B5EF4-FFF2-40B4-BE49-F238E27FC236}">
                  <a16:creationId xmlns:a16="http://schemas.microsoft.com/office/drawing/2014/main" id="{D6C66C48-584D-DB53-A183-4D0972F63139}"/>
                </a:ext>
              </a:extLst>
            </p:cNvPr>
            <p:cNvSpPr txBox="1"/>
            <p:nvPr/>
          </p:nvSpPr>
          <p:spPr>
            <a:xfrm>
              <a:off x="930234" y="1101036"/>
              <a:ext cx="1511067" cy="385435"/>
            </a:xfrm>
            <a:prstGeom prst="rect">
              <a:avLst/>
            </a:prstGeom>
          </p:spPr>
          <p:txBody>
            <a:bodyPr wrap="square" rtlCol="0">
              <a:normAutofit/>
            </a:bodyPr>
            <a:lstStyle/>
            <a:p>
              <a:pPr algn="l"/>
              <a:r>
                <a:rPr lang="en-US" sz="1600" b="1" dirty="0">
                  <a:solidFill>
                    <a:schemeClr val="bg2">
                      <a:lumMod val="50000"/>
                    </a:schemeClr>
                  </a:solidFill>
                </a:rPr>
                <a:t>Primary Goal</a:t>
              </a:r>
            </a:p>
          </p:txBody>
        </p:sp>
        <p:sp>
          <p:nvSpPr>
            <p:cNvPr id="7" name="TextBox 6">
              <a:extLst>
                <a:ext uri="{FF2B5EF4-FFF2-40B4-BE49-F238E27FC236}">
                  <a16:creationId xmlns:a16="http://schemas.microsoft.com/office/drawing/2014/main" id="{40998B2E-6837-7088-CABA-9C1CCA30037C}"/>
                </a:ext>
              </a:extLst>
            </p:cNvPr>
            <p:cNvSpPr txBox="1"/>
            <p:nvPr/>
          </p:nvSpPr>
          <p:spPr>
            <a:xfrm>
              <a:off x="930234" y="2607658"/>
              <a:ext cx="1511067" cy="385435"/>
            </a:xfrm>
            <a:prstGeom prst="rect">
              <a:avLst/>
            </a:prstGeom>
          </p:spPr>
          <p:txBody>
            <a:bodyPr wrap="square" rtlCol="0">
              <a:normAutofit/>
            </a:bodyPr>
            <a:lstStyle/>
            <a:p>
              <a:pPr algn="l"/>
              <a:r>
                <a:rPr lang="en-US" sz="1600" b="1" dirty="0">
                  <a:solidFill>
                    <a:schemeClr val="bg2">
                      <a:lumMod val="50000"/>
                    </a:schemeClr>
                  </a:solidFill>
                </a:rPr>
                <a:t>Secondary Goal</a:t>
              </a:r>
            </a:p>
          </p:txBody>
        </p:sp>
      </p:grpSp>
    </p:spTree>
    <p:extLst>
      <p:ext uri="{BB962C8B-B14F-4D97-AF65-F5344CB8AC3E}">
        <p14:creationId xmlns:p14="http://schemas.microsoft.com/office/powerpoint/2010/main" val="3202032917"/>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15</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Algorithms</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201168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107483"/>
            <a:ext cx="2431272" cy="648930"/>
            <a:chOff x="6815966" y="107483"/>
            <a:chExt cx="2431272"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005483" y="191728"/>
              <a:ext cx="2241755" cy="309716"/>
            </a:xfrm>
            <a:prstGeom prst="rect">
              <a:avLst/>
            </a:prstGeom>
          </p:spPr>
          <p:txBody>
            <a:bodyPr wrap="square" rtlCol="0">
              <a:noAutofit/>
            </a:bodyPr>
            <a:lstStyle/>
            <a:p>
              <a:pPr algn="l"/>
              <a:r>
                <a:rPr lang="en-US" sz="2400" b="1" dirty="0"/>
                <a:t>INTRODUCTION</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47036" y="984734"/>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40" y="1761681"/>
            <a:ext cx="1836173" cy="454465"/>
            <a:chOff x="6781883" y="107485"/>
            <a:chExt cx="2828909"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369037" y="203303"/>
              <a:ext cx="2241755" cy="309716"/>
            </a:xfrm>
            <a:prstGeom prst="rect">
              <a:avLst/>
            </a:prstGeom>
            <a:noFill/>
          </p:spPr>
          <p:txBody>
            <a:bodyPr wrap="square" rtlCol="0">
              <a:noAutofit/>
            </a:bodyPr>
            <a:lstStyle/>
            <a:p>
              <a:pPr algn="l"/>
              <a:r>
                <a:rPr lang="en-US" sz="1400" b="1" dirty="0">
                  <a:solidFill>
                    <a:schemeClr val="bg2">
                      <a:lumMod val="50000"/>
                    </a:schemeClr>
                  </a:solidFill>
                </a:rPr>
                <a:t> 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39" y="2538628"/>
            <a:ext cx="1934386" cy="454465"/>
            <a:chOff x="6781883" y="107485"/>
            <a:chExt cx="298022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520350" y="191728"/>
              <a:ext cx="2241755" cy="309716"/>
            </a:xfrm>
            <a:prstGeom prst="rect">
              <a:avLst/>
            </a:prstGeom>
            <a:noFill/>
          </p:spPr>
          <p:txBody>
            <a:bodyPr wrap="square" rtlCol="0">
              <a:noAutofit/>
            </a:bodyPr>
            <a:lstStyle/>
            <a:p>
              <a:pPr algn="l"/>
              <a:r>
                <a:rPr lang="en-US" sz="1400" b="1" dirty="0">
                  <a:solidFill>
                    <a:schemeClr val="bg2">
                      <a:lumMod val="50000"/>
                    </a:schemeClr>
                  </a:solidFill>
                </a:rPr>
                <a:t>ETHICS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5" name="Group 4">
            <a:extLst>
              <a:ext uri="{FF2B5EF4-FFF2-40B4-BE49-F238E27FC236}">
                <a16:creationId xmlns:a16="http://schemas.microsoft.com/office/drawing/2014/main" id="{0628C44C-8D8A-FAE5-B39A-32B57F4BACE4}"/>
              </a:ext>
            </a:extLst>
          </p:cNvPr>
          <p:cNvGrpSpPr/>
          <p:nvPr/>
        </p:nvGrpSpPr>
        <p:grpSpPr>
          <a:xfrm>
            <a:off x="597245" y="1277215"/>
            <a:ext cx="3156797" cy="2465091"/>
            <a:chOff x="597245" y="1277215"/>
            <a:chExt cx="3156797" cy="2465091"/>
          </a:xfrm>
        </p:grpSpPr>
        <p:sp>
          <p:nvSpPr>
            <p:cNvPr id="2" name="TextBox 1">
              <a:extLst>
                <a:ext uri="{FF2B5EF4-FFF2-40B4-BE49-F238E27FC236}">
                  <a16:creationId xmlns:a16="http://schemas.microsoft.com/office/drawing/2014/main" id="{B3DA3C69-E473-5117-AECC-9A827B126EBD}"/>
                </a:ext>
              </a:extLst>
            </p:cNvPr>
            <p:cNvSpPr txBox="1"/>
            <p:nvPr/>
          </p:nvSpPr>
          <p:spPr>
            <a:xfrm>
              <a:off x="686377" y="1277215"/>
              <a:ext cx="3067665" cy="430605"/>
            </a:xfrm>
            <a:prstGeom prst="rect">
              <a:avLst/>
            </a:prstGeom>
          </p:spPr>
          <p:txBody>
            <a:bodyPr wrap="square" rtlCol="0">
              <a:normAutofit/>
            </a:bodyPr>
            <a:lstStyle/>
            <a:p>
              <a:pPr algn="l"/>
              <a:r>
                <a:rPr lang="en-US" dirty="0"/>
                <a:t>1. </a:t>
              </a:r>
              <a:r>
                <a:rPr lang="en-US" b="1" dirty="0"/>
                <a:t>Logistic Regression</a:t>
              </a:r>
            </a:p>
          </p:txBody>
        </p:sp>
        <p:pic>
          <p:nvPicPr>
            <p:cNvPr id="9218" name="Picture 2">
              <a:extLst>
                <a:ext uri="{FF2B5EF4-FFF2-40B4-BE49-F238E27FC236}">
                  <a16:creationId xmlns:a16="http://schemas.microsoft.com/office/drawing/2014/main" id="{BC3B7AE3-3DF4-E9DF-87DE-F1DE9D2869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17" r="21153"/>
            <a:stretch/>
          </p:blipFill>
          <p:spPr bwMode="auto">
            <a:xfrm>
              <a:off x="597245" y="1791850"/>
              <a:ext cx="2695881" cy="19504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F6229EC8-53ED-EBC3-0B58-ED83DE334618}"/>
              </a:ext>
            </a:extLst>
          </p:cNvPr>
          <p:cNvGrpSpPr/>
          <p:nvPr/>
        </p:nvGrpSpPr>
        <p:grpSpPr>
          <a:xfrm>
            <a:off x="4204364" y="1260635"/>
            <a:ext cx="3067665" cy="2697727"/>
            <a:chOff x="4204364" y="1260635"/>
            <a:chExt cx="3067665" cy="2697727"/>
          </a:xfrm>
        </p:grpSpPr>
        <p:sp>
          <p:nvSpPr>
            <p:cNvPr id="3" name="TextBox 2">
              <a:extLst>
                <a:ext uri="{FF2B5EF4-FFF2-40B4-BE49-F238E27FC236}">
                  <a16:creationId xmlns:a16="http://schemas.microsoft.com/office/drawing/2014/main" id="{29022EDD-F7D0-A294-8C02-7CAA53390DF8}"/>
                </a:ext>
              </a:extLst>
            </p:cNvPr>
            <p:cNvSpPr txBox="1"/>
            <p:nvPr/>
          </p:nvSpPr>
          <p:spPr>
            <a:xfrm>
              <a:off x="4204364" y="1260635"/>
              <a:ext cx="3067665" cy="430606"/>
            </a:xfrm>
            <a:prstGeom prst="rect">
              <a:avLst/>
            </a:prstGeom>
          </p:spPr>
          <p:txBody>
            <a:bodyPr wrap="square" rtlCol="0">
              <a:normAutofit/>
            </a:bodyPr>
            <a:lstStyle/>
            <a:p>
              <a:pPr algn="l"/>
              <a:r>
                <a:rPr lang="en-US" dirty="0"/>
                <a:t>2. </a:t>
              </a:r>
              <a:r>
                <a:rPr lang="en-US" b="1" dirty="0"/>
                <a:t>Support Vector Model</a:t>
              </a:r>
            </a:p>
          </p:txBody>
        </p:sp>
        <p:pic>
          <p:nvPicPr>
            <p:cNvPr id="9220" name="Picture 4">
              <a:extLst>
                <a:ext uri="{FF2B5EF4-FFF2-40B4-BE49-F238E27FC236}">
                  <a16:creationId xmlns:a16="http://schemas.microsoft.com/office/drawing/2014/main" id="{6E64E11D-CFA7-9FA3-349C-7EA4EF4C7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364" y="1670696"/>
              <a:ext cx="2801119" cy="22876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8055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16</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Algorithms</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201168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107483"/>
            <a:ext cx="2431272" cy="648930"/>
            <a:chOff x="6815966" y="107483"/>
            <a:chExt cx="2431272"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005483" y="191728"/>
              <a:ext cx="2241755" cy="309716"/>
            </a:xfrm>
            <a:prstGeom prst="rect">
              <a:avLst/>
            </a:prstGeom>
          </p:spPr>
          <p:txBody>
            <a:bodyPr wrap="square" rtlCol="0">
              <a:noAutofit/>
            </a:bodyPr>
            <a:lstStyle/>
            <a:p>
              <a:pPr algn="l"/>
              <a:r>
                <a:rPr lang="en-US" sz="2400" b="1" dirty="0"/>
                <a:t>INTRODUCTION</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47036" y="984734"/>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40" y="1761681"/>
            <a:ext cx="1836173" cy="454465"/>
            <a:chOff x="6781883" y="107485"/>
            <a:chExt cx="2828909"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369037" y="203303"/>
              <a:ext cx="2241755" cy="309716"/>
            </a:xfrm>
            <a:prstGeom prst="rect">
              <a:avLst/>
            </a:prstGeom>
            <a:noFill/>
          </p:spPr>
          <p:txBody>
            <a:bodyPr wrap="square" rtlCol="0">
              <a:noAutofit/>
            </a:bodyPr>
            <a:lstStyle/>
            <a:p>
              <a:pPr algn="l"/>
              <a:r>
                <a:rPr lang="en-US" sz="1400" b="1" dirty="0">
                  <a:solidFill>
                    <a:schemeClr val="bg2">
                      <a:lumMod val="50000"/>
                    </a:schemeClr>
                  </a:solidFill>
                </a:rPr>
                <a:t> 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39" y="2538628"/>
            <a:ext cx="1934386" cy="454465"/>
            <a:chOff x="6781883" y="107485"/>
            <a:chExt cx="298022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520350" y="191728"/>
              <a:ext cx="2241755" cy="309716"/>
            </a:xfrm>
            <a:prstGeom prst="rect">
              <a:avLst/>
            </a:prstGeom>
            <a:noFill/>
          </p:spPr>
          <p:txBody>
            <a:bodyPr wrap="square" rtlCol="0">
              <a:noAutofit/>
            </a:bodyPr>
            <a:lstStyle/>
            <a:p>
              <a:pPr algn="l"/>
              <a:r>
                <a:rPr lang="en-US" sz="1400" b="1" dirty="0">
                  <a:solidFill>
                    <a:schemeClr val="bg2">
                      <a:lumMod val="50000"/>
                    </a:schemeClr>
                  </a:solidFill>
                </a:rPr>
                <a:t>ETHICS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5" name="Group 4">
            <a:extLst>
              <a:ext uri="{FF2B5EF4-FFF2-40B4-BE49-F238E27FC236}">
                <a16:creationId xmlns:a16="http://schemas.microsoft.com/office/drawing/2014/main" id="{0628C44C-8D8A-FAE5-B39A-32B57F4BACE4}"/>
              </a:ext>
            </a:extLst>
          </p:cNvPr>
          <p:cNvGrpSpPr/>
          <p:nvPr/>
        </p:nvGrpSpPr>
        <p:grpSpPr>
          <a:xfrm>
            <a:off x="518245" y="1662970"/>
            <a:ext cx="1541271" cy="1613468"/>
            <a:chOff x="597245" y="1277215"/>
            <a:chExt cx="3156797" cy="2465091"/>
          </a:xfrm>
        </p:grpSpPr>
        <p:sp>
          <p:nvSpPr>
            <p:cNvPr id="2" name="TextBox 1">
              <a:extLst>
                <a:ext uri="{FF2B5EF4-FFF2-40B4-BE49-F238E27FC236}">
                  <a16:creationId xmlns:a16="http://schemas.microsoft.com/office/drawing/2014/main" id="{B3DA3C69-E473-5117-AECC-9A827B126EBD}"/>
                </a:ext>
              </a:extLst>
            </p:cNvPr>
            <p:cNvSpPr txBox="1"/>
            <p:nvPr/>
          </p:nvSpPr>
          <p:spPr>
            <a:xfrm>
              <a:off x="686377" y="1277215"/>
              <a:ext cx="3067665" cy="430605"/>
            </a:xfrm>
            <a:prstGeom prst="rect">
              <a:avLst/>
            </a:prstGeom>
          </p:spPr>
          <p:txBody>
            <a:bodyPr wrap="square" rtlCol="0">
              <a:normAutofit fontScale="62500" lnSpcReduction="20000"/>
            </a:bodyPr>
            <a:lstStyle/>
            <a:p>
              <a:pPr algn="l"/>
              <a:r>
                <a:rPr lang="en-US" dirty="0"/>
                <a:t>1. </a:t>
              </a:r>
              <a:r>
                <a:rPr lang="en-US" b="1" dirty="0"/>
                <a:t>Logistic Regression</a:t>
              </a:r>
            </a:p>
          </p:txBody>
        </p:sp>
        <p:pic>
          <p:nvPicPr>
            <p:cNvPr id="9218" name="Picture 2">
              <a:extLst>
                <a:ext uri="{FF2B5EF4-FFF2-40B4-BE49-F238E27FC236}">
                  <a16:creationId xmlns:a16="http://schemas.microsoft.com/office/drawing/2014/main" id="{BC3B7AE3-3DF4-E9DF-87DE-F1DE9D2869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17" r="21153"/>
            <a:stretch/>
          </p:blipFill>
          <p:spPr bwMode="auto">
            <a:xfrm>
              <a:off x="597245" y="1791850"/>
              <a:ext cx="2695881" cy="19504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26FBD88D-E594-49EC-CA13-2332ED05FF53}"/>
              </a:ext>
            </a:extLst>
          </p:cNvPr>
          <p:cNvGrpSpPr/>
          <p:nvPr/>
        </p:nvGrpSpPr>
        <p:grpSpPr>
          <a:xfrm>
            <a:off x="2713700" y="752493"/>
            <a:ext cx="3864081" cy="3627354"/>
            <a:chOff x="2713700" y="752493"/>
            <a:chExt cx="3864081" cy="3627354"/>
          </a:xfrm>
        </p:grpSpPr>
        <p:sp>
          <p:nvSpPr>
            <p:cNvPr id="7" name="TextBox 6">
              <a:extLst>
                <a:ext uri="{FF2B5EF4-FFF2-40B4-BE49-F238E27FC236}">
                  <a16:creationId xmlns:a16="http://schemas.microsoft.com/office/drawing/2014/main" id="{DBFD7B21-F216-B032-627A-99F9EBF61A55}"/>
                </a:ext>
              </a:extLst>
            </p:cNvPr>
            <p:cNvSpPr txBox="1"/>
            <p:nvPr/>
          </p:nvSpPr>
          <p:spPr>
            <a:xfrm>
              <a:off x="2713701" y="752493"/>
              <a:ext cx="3524865" cy="398206"/>
            </a:xfrm>
            <a:prstGeom prst="rect">
              <a:avLst/>
            </a:prstGeom>
          </p:spPr>
          <p:txBody>
            <a:bodyPr wrap="square" rtlCol="0">
              <a:normAutofit fontScale="92500" lnSpcReduction="10000"/>
            </a:bodyPr>
            <a:lstStyle/>
            <a:p>
              <a:pPr algn="l"/>
              <a:r>
                <a:rPr lang="en-US" sz="2400" b="1" dirty="0"/>
                <a:t>Advantages</a:t>
              </a:r>
            </a:p>
          </p:txBody>
        </p:sp>
        <p:sp>
          <p:nvSpPr>
            <p:cNvPr id="8" name="TextBox 7">
              <a:extLst>
                <a:ext uri="{FF2B5EF4-FFF2-40B4-BE49-F238E27FC236}">
                  <a16:creationId xmlns:a16="http://schemas.microsoft.com/office/drawing/2014/main" id="{93113971-5097-37D4-B6C1-B554D56007A2}"/>
                </a:ext>
              </a:extLst>
            </p:cNvPr>
            <p:cNvSpPr txBox="1"/>
            <p:nvPr/>
          </p:nvSpPr>
          <p:spPr>
            <a:xfrm>
              <a:off x="2713702" y="2644627"/>
              <a:ext cx="3524865" cy="398206"/>
            </a:xfrm>
            <a:prstGeom prst="rect">
              <a:avLst/>
            </a:prstGeom>
          </p:spPr>
          <p:txBody>
            <a:bodyPr wrap="square" rtlCol="0">
              <a:normAutofit fontScale="92500" lnSpcReduction="10000"/>
            </a:bodyPr>
            <a:lstStyle/>
            <a:p>
              <a:pPr algn="l"/>
              <a:r>
                <a:rPr lang="en-US" sz="2400" b="1" dirty="0"/>
                <a:t>Disadvantages</a:t>
              </a:r>
              <a:endParaRPr lang="en-US" b="1" dirty="0"/>
            </a:p>
          </p:txBody>
        </p:sp>
        <p:sp>
          <p:nvSpPr>
            <p:cNvPr id="10" name="TextBox 9">
              <a:extLst>
                <a:ext uri="{FF2B5EF4-FFF2-40B4-BE49-F238E27FC236}">
                  <a16:creationId xmlns:a16="http://schemas.microsoft.com/office/drawing/2014/main" id="{7B1FC8D3-F92C-94C0-5189-587390876D30}"/>
                </a:ext>
              </a:extLst>
            </p:cNvPr>
            <p:cNvSpPr txBox="1"/>
            <p:nvPr/>
          </p:nvSpPr>
          <p:spPr>
            <a:xfrm>
              <a:off x="2713700" y="1265270"/>
              <a:ext cx="3524865" cy="1273364"/>
            </a:xfrm>
            <a:prstGeom prst="rect">
              <a:avLst/>
            </a:prstGeom>
          </p:spPr>
          <p:txBody>
            <a:bodyPr wrap="square" rtlCol="0">
              <a:normAutofit/>
            </a:bodyPr>
            <a:lstStyle/>
            <a:p>
              <a:pPr marL="285750" indent="-285750" algn="l">
                <a:buFont typeface="Wingdings" panose="05000000000000000000" pitchFamily="2" charset="2"/>
                <a:buChar char="ü"/>
              </a:pPr>
              <a:r>
                <a:rPr lang="en-US" dirty="0"/>
                <a:t>Simplicity</a:t>
              </a:r>
            </a:p>
            <a:p>
              <a:pPr marL="285750" indent="-285750" algn="l">
                <a:buFont typeface="Wingdings" panose="05000000000000000000" pitchFamily="2" charset="2"/>
                <a:buChar char="ü"/>
              </a:pPr>
              <a:r>
                <a:rPr lang="en-US" dirty="0"/>
                <a:t>Efficient with Small Datasets</a:t>
              </a:r>
            </a:p>
            <a:p>
              <a:pPr marL="285750" indent="-285750" algn="l">
                <a:buFont typeface="Wingdings" panose="05000000000000000000" pitchFamily="2" charset="2"/>
                <a:buChar char="ü"/>
              </a:pPr>
              <a:r>
                <a:rPr lang="en-US" dirty="0"/>
                <a:t>Low Risk of Overfitting</a:t>
              </a:r>
            </a:p>
            <a:p>
              <a:pPr marL="285750" indent="-285750" algn="l">
                <a:buFont typeface="Wingdings" panose="05000000000000000000" pitchFamily="2" charset="2"/>
                <a:buChar char="ü"/>
              </a:pPr>
              <a:r>
                <a:rPr lang="en-US" dirty="0"/>
                <a:t>Scalability</a:t>
              </a:r>
            </a:p>
          </p:txBody>
        </p:sp>
        <p:sp>
          <p:nvSpPr>
            <p:cNvPr id="12" name="TextBox 11">
              <a:extLst>
                <a:ext uri="{FF2B5EF4-FFF2-40B4-BE49-F238E27FC236}">
                  <a16:creationId xmlns:a16="http://schemas.microsoft.com/office/drawing/2014/main" id="{9D7D4D36-1B48-C364-18A1-0B48CA368964}"/>
                </a:ext>
              </a:extLst>
            </p:cNvPr>
            <p:cNvSpPr txBox="1"/>
            <p:nvPr/>
          </p:nvSpPr>
          <p:spPr>
            <a:xfrm>
              <a:off x="2713702" y="3106483"/>
              <a:ext cx="3864079" cy="1273364"/>
            </a:xfrm>
            <a:prstGeom prst="rect">
              <a:avLst/>
            </a:prstGeom>
          </p:spPr>
          <p:txBody>
            <a:bodyPr wrap="square" rtlCol="0">
              <a:normAutofit/>
            </a:bodyPr>
            <a:lstStyle/>
            <a:p>
              <a:pPr marL="285750" indent="-285750" algn="l">
                <a:buFont typeface="Wingdings" panose="05000000000000000000" pitchFamily="2" charset="2"/>
                <a:buChar char="ü"/>
              </a:pPr>
              <a:r>
                <a:rPr lang="en-US" dirty="0"/>
                <a:t>Binary Classification Only</a:t>
              </a:r>
            </a:p>
            <a:p>
              <a:pPr marL="285750" indent="-285750" algn="l">
                <a:buFont typeface="Wingdings" panose="05000000000000000000" pitchFamily="2" charset="2"/>
                <a:buChar char="ü"/>
              </a:pPr>
              <a:r>
                <a:rPr lang="en-US" dirty="0"/>
                <a:t>Not Robust to Irrelevant</a:t>
              </a:r>
            </a:p>
            <a:p>
              <a:pPr marL="285750" indent="-285750" algn="l">
                <a:buFont typeface="Wingdings" panose="05000000000000000000" pitchFamily="2" charset="2"/>
                <a:buChar char="ü"/>
              </a:pPr>
              <a:r>
                <a:rPr lang="en-US" dirty="0"/>
                <a:t>Limited Handling of Missing Data</a:t>
              </a:r>
            </a:p>
          </p:txBody>
        </p:sp>
      </p:grpSp>
    </p:spTree>
    <p:extLst>
      <p:ext uri="{BB962C8B-B14F-4D97-AF65-F5344CB8AC3E}">
        <p14:creationId xmlns:p14="http://schemas.microsoft.com/office/powerpoint/2010/main" val="31633023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17</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Algorithms</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201168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107483"/>
            <a:ext cx="2431272" cy="648930"/>
            <a:chOff x="6815966" y="107483"/>
            <a:chExt cx="2431272"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005483" y="191728"/>
              <a:ext cx="2241755" cy="309716"/>
            </a:xfrm>
            <a:prstGeom prst="rect">
              <a:avLst/>
            </a:prstGeom>
          </p:spPr>
          <p:txBody>
            <a:bodyPr wrap="square" rtlCol="0">
              <a:noAutofit/>
            </a:bodyPr>
            <a:lstStyle/>
            <a:p>
              <a:pPr algn="l"/>
              <a:r>
                <a:rPr lang="en-US" sz="2400" b="1" dirty="0"/>
                <a:t>INTRODUCTION</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47036" y="984734"/>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40" y="1761681"/>
            <a:ext cx="1836173" cy="454465"/>
            <a:chOff x="6781883" y="107485"/>
            <a:chExt cx="2828909"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369037" y="203303"/>
              <a:ext cx="2241755" cy="309716"/>
            </a:xfrm>
            <a:prstGeom prst="rect">
              <a:avLst/>
            </a:prstGeom>
            <a:noFill/>
          </p:spPr>
          <p:txBody>
            <a:bodyPr wrap="square" rtlCol="0">
              <a:noAutofit/>
            </a:bodyPr>
            <a:lstStyle/>
            <a:p>
              <a:pPr algn="l"/>
              <a:r>
                <a:rPr lang="en-US" sz="1400" b="1" dirty="0">
                  <a:solidFill>
                    <a:schemeClr val="bg2">
                      <a:lumMod val="50000"/>
                    </a:schemeClr>
                  </a:solidFill>
                </a:rPr>
                <a:t> 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39" y="2538628"/>
            <a:ext cx="1934386" cy="454465"/>
            <a:chOff x="6781883" y="107485"/>
            <a:chExt cx="298022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520350" y="191728"/>
              <a:ext cx="2241755" cy="309716"/>
            </a:xfrm>
            <a:prstGeom prst="rect">
              <a:avLst/>
            </a:prstGeom>
            <a:noFill/>
          </p:spPr>
          <p:txBody>
            <a:bodyPr wrap="square" rtlCol="0">
              <a:noAutofit/>
            </a:bodyPr>
            <a:lstStyle/>
            <a:p>
              <a:pPr algn="l"/>
              <a:r>
                <a:rPr lang="en-US" sz="1400" b="1" dirty="0">
                  <a:solidFill>
                    <a:schemeClr val="bg2">
                      <a:lumMod val="50000"/>
                    </a:schemeClr>
                  </a:solidFill>
                </a:rPr>
                <a:t>ETHICS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5" name="Group 4">
            <a:extLst>
              <a:ext uri="{FF2B5EF4-FFF2-40B4-BE49-F238E27FC236}">
                <a16:creationId xmlns:a16="http://schemas.microsoft.com/office/drawing/2014/main" id="{0628C44C-8D8A-FAE5-B39A-32B57F4BACE4}"/>
              </a:ext>
            </a:extLst>
          </p:cNvPr>
          <p:cNvGrpSpPr/>
          <p:nvPr/>
        </p:nvGrpSpPr>
        <p:grpSpPr>
          <a:xfrm>
            <a:off x="597245" y="1277215"/>
            <a:ext cx="3156797" cy="2465091"/>
            <a:chOff x="597245" y="1277215"/>
            <a:chExt cx="3156797" cy="2465091"/>
          </a:xfrm>
        </p:grpSpPr>
        <p:sp>
          <p:nvSpPr>
            <p:cNvPr id="2" name="TextBox 1">
              <a:extLst>
                <a:ext uri="{FF2B5EF4-FFF2-40B4-BE49-F238E27FC236}">
                  <a16:creationId xmlns:a16="http://schemas.microsoft.com/office/drawing/2014/main" id="{B3DA3C69-E473-5117-AECC-9A827B126EBD}"/>
                </a:ext>
              </a:extLst>
            </p:cNvPr>
            <p:cNvSpPr txBox="1"/>
            <p:nvPr/>
          </p:nvSpPr>
          <p:spPr>
            <a:xfrm>
              <a:off x="686377" y="1277215"/>
              <a:ext cx="3067665" cy="430605"/>
            </a:xfrm>
            <a:prstGeom prst="rect">
              <a:avLst/>
            </a:prstGeom>
          </p:spPr>
          <p:txBody>
            <a:bodyPr wrap="square" rtlCol="0">
              <a:normAutofit/>
            </a:bodyPr>
            <a:lstStyle/>
            <a:p>
              <a:pPr algn="l"/>
              <a:r>
                <a:rPr lang="en-US" dirty="0"/>
                <a:t>1. </a:t>
              </a:r>
              <a:r>
                <a:rPr lang="en-US" b="1" dirty="0"/>
                <a:t>Logistic Regression</a:t>
              </a:r>
            </a:p>
          </p:txBody>
        </p:sp>
        <p:pic>
          <p:nvPicPr>
            <p:cNvPr id="9218" name="Picture 2">
              <a:extLst>
                <a:ext uri="{FF2B5EF4-FFF2-40B4-BE49-F238E27FC236}">
                  <a16:creationId xmlns:a16="http://schemas.microsoft.com/office/drawing/2014/main" id="{BC3B7AE3-3DF4-E9DF-87DE-F1DE9D2869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17" r="21153"/>
            <a:stretch/>
          </p:blipFill>
          <p:spPr bwMode="auto">
            <a:xfrm>
              <a:off x="597245" y="1791850"/>
              <a:ext cx="2695881" cy="19504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F6229EC8-53ED-EBC3-0B58-ED83DE334618}"/>
              </a:ext>
            </a:extLst>
          </p:cNvPr>
          <p:cNvGrpSpPr/>
          <p:nvPr/>
        </p:nvGrpSpPr>
        <p:grpSpPr>
          <a:xfrm>
            <a:off x="4204364" y="1260635"/>
            <a:ext cx="3067665" cy="2697727"/>
            <a:chOff x="4204364" y="1260635"/>
            <a:chExt cx="3067665" cy="2697727"/>
          </a:xfrm>
        </p:grpSpPr>
        <p:sp>
          <p:nvSpPr>
            <p:cNvPr id="3" name="TextBox 2">
              <a:extLst>
                <a:ext uri="{FF2B5EF4-FFF2-40B4-BE49-F238E27FC236}">
                  <a16:creationId xmlns:a16="http://schemas.microsoft.com/office/drawing/2014/main" id="{29022EDD-F7D0-A294-8C02-7CAA53390DF8}"/>
                </a:ext>
              </a:extLst>
            </p:cNvPr>
            <p:cNvSpPr txBox="1"/>
            <p:nvPr/>
          </p:nvSpPr>
          <p:spPr>
            <a:xfrm>
              <a:off x="4204364" y="1260635"/>
              <a:ext cx="3067665" cy="430606"/>
            </a:xfrm>
            <a:prstGeom prst="rect">
              <a:avLst/>
            </a:prstGeom>
          </p:spPr>
          <p:txBody>
            <a:bodyPr wrap="square" rtlCol="0">
              <a:normAutofit/>
            </a:bodyPr>
            <a:lstStyle/>
            <a:p>
              <a:pPr algn="l"/>
              <a:r>
                <a:rPr lang="en-US" dirty="0"/>
                <a:t>2. </a:t>
              </a:r>
              <a:r>
                <a:rPr lang="en-US" b="1" dirty="0"/>
                <a:t>Support Vector Model</a:t>
              </a:r>
            </a:p>
          </p:txBody>
        </p:sp>
        <p:pic>
          <p:nvPicPr>
            <p:cNvPr id="9220" name="Picture 4">
              <a:extLst>
                <a:ext uri="{FF2B5EF4-FFF2-40B4-BE49-F238E27FC236}">
                  <a16:creationId xmlns:a16="http://schemas.microsoft.com/office/drawing/2014/main" id="{6E64E11D-CFA7-9FA3-349C-7EA4EF4C7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364" y="1670696"/>
              <a:ext cx="2801119" cy="22876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90348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18</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Algorithms</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201168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107483"/>
            <a:ext cx="2431272" cy="648930"/>
            <a:chOff x="6815966" y="107483"/>
            <a:chExt cx="2431272"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005483" y="191728"/>
              <a:ext cx="2241755" cy="309716"/>
            </a:xfrm>
            <a:prstGeom prst="rect">
              <a:avLst/>
            </a:prstGeom>
          </p:spPr>
          <p:txBody>
            <a:bodyPr wrap="square" rtlCol="0">
              <a:noAutofit/>
            </a:bodyPr>
            <a:lstStyle/>
            <a:p>
              <a:pPr algn="l"/>
              <a:r>
                <a:rPr lang="en-US" sz="2400" b="1" dirty="0"/>
                <a:t>INTRODUCTION</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47036" y="984734"/>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40" y="1761681"/>
            <a:ext cx="1836173" cy="454465"/>
            <a:chOff x="6781883" y="107485"/>
            <a:chExt cx="2828909"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369037" y="203303"/>
              <a:ext cx="2241755" cy="309716"/>
            </a:xfrm>
            <a:prstGeom prst="rect">
              <a:avLst/>
            </a:prstGeom>
            <a:noFill/>
          </p:spPr>
          <p:txBody>
            <a:bodyPr wrap="square" rtlCol="0">
              <a:noAutofit/>
            </a:bodyPr>
            <a:lstStyle/>
            <a:p>
              <a:pPr algn="l"/>
              <a:r>
                <a:rPr lang="en-US" sz="1400" b="1" dirty="0">
                  <a:solidFill>
                    <a:schemeClr val="bg2">
                      <a:lumMod val="50000"/>
                    </a:schemeClr>
                  </a:solidFill>
                </a:rPr>
                <a:t> 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39" y="2538628"/>
            <a:ext cx="1934386" cy="454465"/>
            <a:chOff x="6781883" y="107485"/>
            <a:chExt cx="298022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520350" y="191728"/>
              <a:ext cx="2241755" cy="309716"/>
            </a:xfrm>
            <a:prstGeom prst="rect">
              <a:avLst/>
            </a:prstGeom>
            <a:noFill/>
          </p:spPr>
          <p:txBody>
            <a:bodyPr wrap="square" rtlCol="0">
              <a:noAutofit/>
            </a:bodyPr>
            <a:lstStyle/>
            <a:p>
              <a:pPr algn="l"/>
              <a:r>
                <a:rPr lang="en-US" sz="1400" b="1" dirty="0">
                  <a:solidFill>
                    <a:schemeClr val="bg2">
                      <a:lumMod val="50000"/>
                    </a:schemeClr>
                  </a:solidFill>
                </a:rPr>
                <a:t>ETHICS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13" name="Group 12">
            <a:extLst>
              <a:ext uri="{FF2B5EF4-FFF2-40B4-BE49-F238E27FC236}">
                <a16:creationId xmlns:a16="http://schemas.microsoft.com/office/drawing/2014/main" id="{26FBD88D-E594-49EC-CA13-2332ED05FF53}"/>
              </a:ext>
            </a:extLst>
          </p:cNvPr>
          <p:cNvGrpSpPr/>
          <p:nvPr/>
        </p:nvGrpSpPr>
        <p:grpSpPr>
          <a:xfrm>
            <a:off x="2858587" y="724951"/>
            <a:ext cx="4788449" cy="3407429"/>
            <a:chOff x="2713700" y="752493"/>
            <a:chExt cx="4788449" cy="3407429"/>
          </a:xfrm>
        </p:grpSpPr>
        <p:sp>
          <p:nvSpPr>
            <p:cNvPr id="7" name="TextBox 6">
              <a:extLst>
                <a:ext uri="{FF2B5EF4-FFF2-40B4-BE49-F238E27FC236}">
                  <a16:creationId xmlns:a16="http://schemas.microsoft.com/office/drawing/2014/main" id="{DBFD7B21-F216-B032-627A-99F9EBF61A55}"/>
                </a:ext>
              </a:extLst>
            </p:cNvPr>
            <p:cNvSpPr txBox="1"/>
            <p:nvPr/>
          </p:nvSpPr>
          <p:spPr>
            <a:xfrm>
              <a:off x="2713701" y="752493"/>
              <a:ext cx="3524865" cy="398206"/>
            </a:xfrm>
            <a:prstGeom prst="rect">
              <a:avLst/>
            </a:prstGeom>
          </p:spPr>
          <p:txBody>
            <a:bodyPr wrap="square" rtlCol="0">
              <a:normAutofit fontScale="92500" lnSpcReduction="10000"/>
            </a:bodyPr>
            <a:lstStyle/>
            <a:p>
              <a:pPr algn="l"/>
              <a:r>
                <a:rPr lang="en-US" sz="2400" b="1" dirty="0"/>
                <a:t>Advantages</a:t>
              </a:r>
            </a:p>
          </p:txBody>
        </p:sp>
        <p:sp>
          <p:nvSpPr>
            <p:cNvPr id="8" name="TextBox 7">
              <a:extLst>
                <a:ext uri="{FF2B5EF4-FFF2-40B4-BE49-F238E27FC236}">
                  <a16:creationId xmlns:a16="http://schemas.microsoft.com/office/drawing/2014/main" id="{93113971-5097-37D4-B6C1-B554D56007A2}"/>
                </a:ext>
              </a:extLst>
            </p:cNvPr>
            <p:cNvSpPr txBox="1"/>
            <p:nvPr/>
          </p:nvSpPr>
          <p:spPr>
            <a:xfrm>
              <a:off x="2713702" y="2355259"/>
              <a:ext cx="3524865" cy="398206"/>
            </a:xfrm>
            <a:prstGeom prst="rect">
              <a:avLst/>
            </a:prstGeom>
          </p:spPr>
          <p:txBody>
            <a:bodyPr wrap="square" rtlCol="0">
              <a:normAutofit fontScale="92500" lnSpcReduction="10000"/>
            </a:bodyPr>
            <a:lstStyle/>
            <a:p>
              <a:pPr algn="l"/>
              <a:r>
                <a:rPr lang="en-US" sz="2400" b="1" dirty="0"/>
                <a:t>Disadvantages</a:t>
              </a:r>
              <a:endParaRPr lang="en-US" b="1" dirty="0"/>
            </a:p>
          </p:txBody>
        </p:sp>
        <p:sp>
          <p:nvSpPr>
            <p:cNvPr id="10" name="TextBox 9">
              <a:extLst>
                <a:ext uri="{FF2B5EF4-FFF2-40B4-BE49-F238E27FC236}">
                  <a16:creationId xmlns:a16="http://schemas.microsoft.com/office/drawing/2014/main" id="{7B1FC8D3-F92C-94C0-5189-587390876D30}"/>
                </a:ext>
              </a:extLst>
            </p:cNvPr>
            <p:cNvSpPr txBox="1"/>
            <p:nvPr/>
          </p:nvSpPr>
          <p:spPr>
            <a:xfrm>
              <a:off x="2713700" y="1265270"/>
              <a:ext cx="4788449" cy="1012613"/>
            </a:xfrm>
            <a:prstGeom prst="rect">
              <a:avLst/>
            </a:prstGeom>
          </p:spPr>
          <p:txBody>
            <a:bodyPr wrap="square" rtlCol="0">
              <a:normAutofit/>
            </a:bodyPr>
            <a:lstStyle/>
            <a:p>
              <a:pPr marL="285750" indent="-285750" algn="l">
                <a:buFont typeface="Wingdings" panose="05000000000000000000" pitchFamily="2" charset="2"/>
                <a:buChar char="ü"/>
              </a:pPr>
              <a:r>
                <a:rPr lang="en-US" dirty="0"/>
                <a:t>Efficient with Small – Medium Size Datasets</a:t>
              </a:r>
            </a:p>
            <a:p>
              <a:pPr marL="285750" indent="-285750" algn="l">
                <a:buFont typeface="Wingdings" panose="05000000000000000000" pitchFamily="2" charset="2"/>
                <a:buChar char="ü"/>
              </a:pPr>
              <a:r>
                <a:rPr lang="en-US" dirty="0"/>
                <a:t>Handles Non-Linear Decision Boundaries</a:t>
              </a:r>
            </a:p>
            <a:p>
              <a:pPr marL="285750" indent="-285750" algn="l">
                <a:buFont typeface="Wingdings" panose="05000000000000000000" pitchFamily="2" charset="2"/>
                <a:buChar char="ü"/>
              </a:pPr>
              <a:r>
                <a:rPr lang="en-US" dirty="0"/>
                <a:t>Robust to Overfitting</a:t>
              </a:r>
            </a:p>
          </p:txBody>
        </p:sp>
        <p:sp>
          <p:nvSpPr>
            <p:cNvPr id="12" name="TextBox 11">
              <a:extLst>
                <a:ext uri="{FF2B5EF4-FFF2-40B4-BE49-F238E27FC236}">
                  <a16:creationId xmlns:a16="http://schemas.microsoft.com/office/drawing/2014/main" id="{9D7D4D36-1B48-C364-18A1-0B48CA368964}"/>
                </a:ext>
              </a:extLst>
            </p:cNvPr>
            <p:cNvSpPr txBox="1"/>
            <p:nvPr/>
          </p:nvSpPr>
          <p:spPr>
            <a:xfrm>
              <a:off x="2713702" y="2886558"/>
              <a:ext cx="3864079" cy="1273364"/>
            </a:xfrm>
            <a:prstGeom prst="rect">
              <a:avLst/>
            </a:prstGeom>
          </p:spPr>
          <p:txBody>
            <a:bodyPr wrap="square" rtlCol="0">
              <a:normAutofit/>
            </a:bodyPr>
            <a:lstStyle/>
            <a:p>
              <a:pPr marL="285750" indent="-285750" algn="l">
                <a:buFont typeface="Wingdings" panose="05000000000000000000" pitchFamily="2" charset="2"/>
                <a:buChar char="ü"/>
              </a:pPr>
              <a:r>
                <a:rPr lang="en-US" dirty="0"/>
                <a:t>Computational Intensity</a:t>
              </a:r>
            </a:p>
            <a:p>
              <a:pPr marL="285750" indent="-285750" algn="l">
                <a:buFont typeface="Wingdings" panose="05000000000000000000" pitchFamily="2" charset="2"/>
                <a:buChar char="ü"/>
              </a:pPr>
              <a:r>
                <a:rPr lang="en-US" dirty="0"/>
                <a:t>Memory Consumption</a:t>
              </a:r>
            </a:p>
            <a:p>
              <a:pPr marL="285750" indent="-285750" algn="l">
                <a:buFont typeface="Wingdings" panose="05000000000000000000" pitchFamily="2" charset="2"/>
                <a:buChar char="ü"/>
              </a:pPr>
              <a:r>
                <a:rPr lang="en-US" dirty="0"/>
                <a:t>Not Well-Suited for Large Datasets</a:t>
              </a:r>
            </a:p>
          </p:txBody>
        </p:sp>
      </p:grpSp>
      <p:grpSp>
        <p:nvGrpSpPr>
          <p:cNvPr id="3" name="Group 2">
            <a:extLst>
              <a:ext uri="{FF2B5EF4-FFF2-40B4-BE49-F238E27FC236}">
                <a16:creationId xmlns:a16="http://schemas.microsoft.com/office/drawing/2014/main" id="{44C97B07-A4E7-8F76-86B2-26397EBB1D9C}"/>
              </a:ext>
            </a:extLst>
          </p:cNvPr>
          <p:cNvGrpSpPr/>
          <p:nvPr/>
        </p:nvGrpSpPr>
        <p:grpSpPr>
          <a:xfrm>
            <a:off x="634609" y="1654843"/>
            <a:ext cx="1753985" cy="1721343"/>
            <a:chOff x="4204364" y="1260635"/>
            <a:chExt cx="3067665" cy="2697727"/>
          </a:xfrm>
        </p:grpSpPr>
        <p:sp>
          <p:nvSpPr>
            <p:cNvPr id="6" name="TextBox 5">
              <a:extLst>
                <a:ext uri="{FF2B5EF4-FFF2-40B4-BE49-F238E27FC236}">
                  <a16:creationId xmlns:a16="http://schemas.microsoft.com/office/drawing/2014/main" id="{6D11830F-B7A7-CEF4-33C9-F4456DFA7E4F}"/>
                </a:ext>
              </a:extLst>
            </p:cNvPr>
            <p:cNvSpPr txBox="1"/>
            <p:nvPr/>
          </p:nvSpPr>
          <p:spPr>
            <a:xfrm>
              <a:off x="4204364" y="1260635"/>
              <a:ext cx="3067665" cy="430606"/>
            </a:xfrm>
            <a:prstGeom prst="rect">
              <a:avLst/>
            </a:prstGeom>
          </p:spPr>
          <p:txBody>
            <a:bodyPr wrap="square" rtlCol="0">
              <a:normAutofit fontScale="62500" lnSpcReduction="20000"/>
            </a:bodyPr>
            <a:lstStyle/>
            <a:p>
              <a:pPr algn="l"/>
              <a:r>
                <a:rPr lang="en-US" dirty="0"/>
                <a:t>2. </a:t>
              </a:r>
              <a:r>
                <a:rPr lang="en-US" b="1" dirty="0"/>
                <a:t>Support Vector Model</a:t>
              </a:r>
            </a:p>
          </p:txBody>
        </p:sp>
        <p:pic>
          <p:nvPicPr>
            <p:cNvPr id="14" name="Picture 4">
              <a:extLst>
                <a:ext uri="{FF2B5EF4-FFF2-40B4-BE49-F238E27FC236}">
                  <a16:creationId xmlns:a16="http://schemas.microsoft.com/office/drawing/2014/main" id="{EE07D535-E4F2-84C3-F15E-C646F26F4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4364" y="1670696"/>
              <a:ext cx="2801119" cy="22876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678177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19</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Description of Data</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338328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897125"/>
            <a:ext cx="2401776" cy="648930"/>
            <a:chOff x="6815966" y="107483"/>
            <a:chExt cx="240177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6975987" y="191728"/>
              <a:ext cx="2241755" cy="309716"/>
            </a:xfrm>
            <a:prstGeom prst="rect">
              <a:avLst/>
            </a:prstGeom>
          </p:spPr>
          <p:txBody>
            <a:bodyPr wrap="square" rtlCol="0">
              <a:noAutofit/>
            </a:bodyPr>
            <a:lstStyle/>
            <a:p>
              <a:pPr algn="l"/>
              <a:r>
                <a:rPr lang="en-US" sz="2400" b="1" dirty="0"/>
                <a:t>METHODOLOGY</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3" y="155797"/>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39" y="1832918"/>
            <a:ext cx="1904891" cy="454465"/>
            <a:chOff x="6781883" y="107485"/>
            <a:chExt cx="293478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474908" y="191728"/>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sp>
        <p:nvSpPr>
          <p:cNvPr id="2" name="TextBox 1">
            <a:extLst>
              <a:ext uri="{FF2B5EF4-FFF2-40B4-BE49-F238E27FC236}">
                <a16:creationId xmlns:a16="http://schemas.microsoft.com/office/drawing/2014/main" id="{CBC3DDDE-5A24-0327-02BB-B6EF73D13453}"/>
              </a:ext>
            </a:extLst>
          </p:cNvPr>
          <p:cNvSpPr txBox="1"/>
          <p:nvPr/>
        </p:nvSpPr>
        <p:spPr>
          <a:xfrm>
            <a:off x="314580" y="815410"/>
            <a:ext cx="7868425" cy="3652787"/>
          </a:xfrm>
          <a:prstGeom prst="rect">
            <a:avLst/>
          </a:prstGeom>
        </p:spPr>
        <p:txBody>
          <a:bodyPr wrap="square" rtlCol="0">
            <a:normAutofit fontScale="85000" lnSpcReduction="20000"/>
          </a:bodyPr>
          <a:lstStyle/>
          <a:p>
            <a:pPr marL="285750" indent="-285750" algn="l">
              <a:lnSpc>
                <a:spcPct val="150000"/>
              </a:lnSpc>
              <a:buFont typeface="Courier New" panose="02070309020205020404" pitchFamily="49" charset="0"/>
              <a:buChar char="o"/>
            </a:pPr>
            <a:r>
              <a:rPr lang="en-US" sz="1900" b="1" dirty="0"/>
              <a:t>Data Resource: </a:t>
            </a:r>
            <a:r>
              <a:rPr lang="en-US" sz="1600" dirty="0"/>
              <a:t>	</a:t>
            </a:r>
          </a:p>
          <a:p>
            <a:pPr algn="l">
              <a:lnSpc>
                <a:spcPct val="150000"/>
              </a:lnSpc>
            </a:pPr>
            <a:r>
              <a:rPr lang="en-US" sz="1600" dirty="0"/>
              <a:t>	 </a:t>
            </a:r>
            <a:r>
              <a:rPr lang="en-US" sz="1600" dirty="0">
                <a:hlinkClick r:id="rId2"/>
              </a:rPr>
              <a:t>https://www.kaggle.com/datasets/zaurbegiev/my-dataset</a:t>
            </a:r>
            <a:r>
              <a:rPr lang="en-US" sz="1600" dirty="0"/>
              <a:t> </a:t>
            </a:r>
          </a:p>
          <a:p>
            <a:pPr marL="285750" indent="-285750" algn="l">
              <a:lnSpc>
                <a:spcPct val="150000"/>
              </a:lnSpc>
              <a:buFont typeface="Courier New" panose="02070309020205020404" pitchFamily="49" charset="0"/>
              <a:buChar char="o"/>
            </a:pPr>
            <a:r>
              <a:rPr lang="en-US" sz="1900" b="1" dirty="0"/>
              <a:t>Data Type:</a:t>
            </a:r>
          </a:p>
          <a:p>
            <a:pPr lvl="1">
              <a:lnSpc>
                <a:spcPct val="150000"/>
              </a:lnSpc>
            </a:pPr>
            <a:r>
              <a:rPr lang="en-US" sz="1600" dirty="0"/>
              <a:t>	Bank Loan Status Dataset</a:t>
            </a:r>
          </a:p>
          <a:p>
            <a:pPr marL="285750" indent="-285750">
              <a:lnSpc>
                <a:spcPct val="150000"/>
              </a:lnSpc>
              <a:buFont typeface="Courier New" panose="02070309020205020404" pitchFamily="49" charset="0"/>
              <a:buChar char="o"/>
            </a:pPr>
            <a:r>
              <a:rPr lang="en-US" sz="1900" b="1" dirty="0"/>
              <a:t>Used Features:</a:t>
            </a:r>
          </a:p>
          <a:p>
            <a:pPr lvl="1">
              <a:lnSpc>
                <a:spcPct val="150000"/>
              </a:lnSpc>
            </a:pPr>
            <a:r>
              <a:rPr lang="en-US" sz="1600" dirty="0"/>
              <a:t>	Current Loan Amount, Annual Income, Home Ownership, Purpose, Monthly Debt, </a:t>
            </a:r>
          </a:p>
          <a:p>
            <a:pPr lvl="1">
              <a:lnSpc>
                <a:spcPct val="150000"/>
              </a:lnSpc>
            </a:pPr>
            <a:r>
              <a:rPr lang="en-US" sz="1600" dirty="0"/>
              <a:t>	Years of Credit History, No of Credit Problems, Current Credit Balance, Bankruptcies, Tax 	Linens, Short Term</a:t>
            </a:r>
          </a:p>
          <a:p>
            <a:pPr marL="285750" indent="-285750" algn="l">
              <a:lnSpc>
                <a:spcPct val="150000"/>
              </a:lnSpc>
              <a:buFont typeface="Courier New" panose="02070309020205020404" pitchFamily="49" charset="0"/>
              <a:buChar char="o"/>
            </a:pPr>
            <a:r>
              <a:rPr lang="en-US" sz="1900" b="1" dirty="0"/>
              <a:t>No. Data Points</a:t>
            </a:r>
            <a:r>
              <a:rPr lang="en-US" sz="1600" b="1" dirty="0"/>
              <a:t>:</a:t>
            </a:r>
            <a:endParaRPr lang="en-US" sz="1600" dirty="0"/>
          </a:p>
          <a:p>
            <a:pPr lvl="1">
              <a:lnSpc>
                <a:spcPct val="150000"/>
              </a:lnSpc>
            </a:pPr>
            <a:r>
              <a:rPr lang="en-US" sz="1600" dirty="0"/>
              <a:t>	100514</a:t>
            </a:r>
          </a:p>
          <a:p>
            <a:pPr marL="285750" indent="-285750" algn="l">
              <a:lnSpc>
                <a:spcPct val="150000"/>
              </a:lnSpc>
              <a:buFont typeface="Courier New" panose="02070309020205020404" pitchFamily="49" charset="0"/>
              <a:buChar char="o"/>
            </a:pPr>
            <a:r>
              <a:rPr lang="en-US" sz="1900" b="1" dirty="0"/>
              <a:t>Output Variable:</a:t>
            </a:r>
          </a:p>
          <a:p>
            <a:pPr lvl="1">
              <a:lnSpc>
                <a:spcPct val="150000"/>
              </a:lnSpc>
            </a:pPr>
            <a:r>
              <a:rPr lang="en-US" sz="1600" dirty="0"/>
              <a:t>	Fully Paid</a:t>
            </a:r>
          </a:p>
        </p:txBody>
      </p:sp>
    </p:spTree>
    <p:extLst>
      <p:ext uri="{BB962C8B-B14F-4D97-AF65-F5344CB8AC3E}">
        <p14:creationId xmlns:p14="http://schemas.microsoft.com/office/powerpoint/2010/main" val="3284316234"/>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2</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Background</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21031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107483"/>
            <a:ext cx="2431272" cy="648930"/>
            <a:chOff x="6815966" y="107483"/>
            <a:chExt cx="2431272"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005483" y="191728"/>
              <a:ext cx="2241755" cy="309716"/>
            </a:xfrm>
            <a:prstGeom prst="rect">
              <a:avLst/>
            </a:prstGeom>
          </p:spPr>
          <p:txBody>
            <a:bodyPr wrap="square" rtlCol="0">
              <a:noAutofit/>
            </a:bodyPr>
            <a:lstStyle/>
            <a:p>
              <a:pPr algn="l"/>
              <a:r>
                <a:rPr lang="en-US" sz="2400" b="1" dirty="0"/>
                <a:t>INTRODUCTION</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47036" y="984734"/>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40" y="1761681"/>
            <a:ext cx="1836173" cy="454465"/>
            <a:chOff x="6781883" y="107485"/>
            <a:chExt cx="2828909"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369037" y="203303"/>
              <a:ext cx="2241755" cy="309716"/>
            </a:xfrm>
            <a:prstGeom prst="rect">
              <a:avLst/>
            </a:prstGeom>
            <a:noFill/>
          </p:spPr>
          <p:txBody>
            <a:bodyPr wrap="square" rtlCol="0">
              <a:noAutofit/>
            </a:bodyPr>
            <a:lstStyle/>
            <a:p>
              <a:pPr algn="l"/>
              <a:r>
                <a:rPr lang="en-US" sz="1400" b="1" dirty="0">
                  <a:solidFill>
                    <a:schemeClr val="bg2">
                      <a:lumMod val="50000"/>
                    </a:schemeClr>
                  </a:solidFill>
                </a:rPr>
                <a:t> 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39" y="2538628"/>
            <a:ext cx="1934386" cy="454465"/>
            <a:chOff x="6781883" y="107485"/>
            <a:chExt cx="298022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520350" y="191728"/>
              <a:ext cx="2241755" cy="309716"/>
            </a:xfrm>
            <a:prstGeom prst="rect">
              <a:avLst/>
            </a:prstGeom>
            <a:noFill/>
          </p:spPr>
          <p:txBody>
            <a:bodyPr wrap="square" rtlCol="0">
              <a:noAutofit/>
            </a:bodyPr>
            <a:lstStyle/>
            <a:p>
              <a:pPr algn="l"/>
              <a:r>
                <a:rPr lang="en-US" sz="1400" b="1" dirty="0">
                  <a:solidFill>
                    <a:schemeClr val="bg2">
                      <a:lumMod val="50000"/>
                    </a:schemeClr>
                  </a:solidFill>
                </a:rPr>
                <a:t>ETHICS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cxnSp>
        <p:nvCxnSpPr>
          <p:cNvPr id="3" name="Straight Arrow Connector 2">
            <a:extLst>
              <a:ext uri="{FF2B5EF4-FFF2-40B4-BE49-F238E27FC236}">
                <a16:creationId xmlns:a16="http://schemas.microsoft.com/office/drawing/2014/main" id="{7BF2D27A-7646-0EDE-63C6-EF9191A4A921}"/>
              </a:ext>
            </a:extLst>
          </p:cNvPr>
          <p:cNvCxnSpPr/>
          <p:nvPr/>
        </p:nvCxnSpPr>
        <p:spPr>
          <a:xfrm flipH="1">
            <a:off x="2288715" y="1900366"/>
            <a:ext cx="663677" cy="508834"/>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DC90999-5C0C-6048-9FE1-1B7FB0806525}"/>
              </a:ext>
            </a:extLst>
          </p:cNvPr>
          <p:cNvCxnSpPr>
            <a:cxnSpLocks/>
          </p:cNvCxnSpPr>
          <p:nvPr/>
        </p:nvCxnSpPr>
        <p:spPr>
          <a:xfrm>
            <a:off x="4186445" y="1885618"/>
            <a:ext cx="663677" cy="508834"/>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13C2E564-3C11-54A0-F553-0301FE3D43AB}"/>
              </a:ext>
            </a:extLst>
          </p:cNvPr>
          <p:cNvGrpSpPr/>
          <p:nvPr/>
        </p:nvGrpSpPr>
        <p:grpSpPr>
          <a:xfrm>
            <a:off x="2814845" y="731002"/>
            <a:ext cx="1371600" cy="1371600"/>
            <a:chOff x="2814845" y="731002"/>
            <a:chExt cx="1371600" cy="1371600"/>
          </a:xfrm>
        </p:grpSpPr>
        <p:pic>
          <p:nvPicPr>
            <p:cNvPr id="2050" name="Picture 2">
              <a:extLst>
                <a:ext uri="{FF2B5EF4-FFF2-40B4-BE49-F238E27FC236}">
                  <a16:creationId xmlns:a16="http://schemas.microsoft.com/office/drawing/2014/main" id="{5C3AB27D-1D8A-6699-1A5D-3A16D0B4F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920" y="842434"/>
              <a:ext cx="1035810" cy="103581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7E47A957-B113-5E72-B24E-F71E77D400DC}"/>
                </a:ext>
              </a:extLst>
            </p:cNvPr>
            <p:cNvSpPr/>
            <p:nvPr/>
          </p:nvSpPr>
          <p:spPr>
            <a:xfrm>
              <a:off x="2814845" y="731002"/>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1AD94A24-6518-DCF3-F9D7-11C363F47813}"/>
              </a:ext>
            </a:extLst>
          </p:cNvPr>
          <p:cNvGrpSpPr/>
          <p:nvPr/>
        </p:nvGrpSpPr>
        <p:grpSpPr>
          <a:xfrm>
            <a:off x="1248953" y="2425467"/>
            <a:ext cx="1371600" cy="1371600"/>
            <a:chOff x="1248953" y="2425467"/>
            <a:chExt cx="1371600" cy="1371600"/>
          </a:xfrm>
        </p:grpSpPr>
        <p:pic>
          <p:nvPicPr>
            <p:cNvPr id="6" name="Picture 5">
              <a:extLst>
                <a:ext uri="{FF2B5EF4-FFF2-40B4-BE49-F238E27FC236}">
                  <a16:creationId xmlns:a16="http://schemas.microsoft.com/office/drawing/2014/main" id="{7F258524-CE06-DEC7-7A17-D4F943CD1457}"/>
                </a:ext>
              </a:extLst>
            </p:cNvPr>
            <p:cNvPicPr>
              <a:picLocks noChangeAspect="1"/>
            </p:cNvPicPr>
            <p:nvPr/>
          </p:nvPicPr>
          <p:blipFill>
            <a:blip r:embed="rId3"/>
            <a:stretch>
              <a:fillRect/>
            </a:stretch>
          </p:blipFill>
          <p:spPr>
            <a:xfrm>
              <a:off x="1461054" y="2527613"/>
              <a:ext cx="1067461" cy="1074348"/>
            </a:xfrm>
            <a:prstGeom prst="rect">
              <a:avLst/>
            </a:prstGeom>
          </p:spPr>
        </p:pic>
        <p:sp>
          <p:nvSpPr>
            <p:cNvPr id="8" name="Oval 7">
              <a:extLst>
                <a:ext uri="{FF2B5EF4-FFF2-40B4-BE49-F238E27FC236}">
                  <a16:creationId xmlns:a16="http://schemas.microsoft.com/office/drawing/2014/main" id="{2923947E-57A3-2817-E7FC-8C4DB247ED0C}"/>
                </a:ext>
              </a:extLst>
            </p:cNvPr>
            <p:cNvSpPr/>
            <p:nvPr/>
          </p:nvSpPr>
          <p:spPr>
            <a:xfrm>
              <a:off x="1248953" y="2425467"/>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EDE88AC-F53D-DB6E-D6C2-29CC69300D60}"/>
              </a:ext>
            </a:extLst>
          </p:cNvPr>
          <p:cNvGrpSpPr/>
          <p:nvPr/>
        </p:nvGrpSpPr>
        <p:grpSpPr>
          <a:xfrm>
            <a:off x="4323992" y="2422213"/>
            <a:ext cx="1446483" cy="1371600"/>
            <a:chOff x="4323992" y="2422213"/>
            <a:chExt cx="1446483" cy="1371600"/>
          </a:xfrm>
        </p:grpSpPr>
        <p:sp>
          <p:nvSpPr>
            <p:cNvPr id="10" name="Oval 9">
              <a:extLst>
                <a:ext uri="{FF2B5EF4-FFF2-40B4-BE49-F238E27FC236}">
                  <a16:creationId xmlns:a16="http://schemas.microsoft.com/office/drawing/2014/main" id="{61600A60-728E-38F8-AED9-2A8689A4A5D2}"/>
                </a:ext>
              </a:extLst>
            </p:cNvPr>
            <p:cNvSpPr/>
            <p:nvPr/>
          </p:nvSpPr>
          <p:spPr>
            <a:xfrm>
              <a:off x="4323992" y="2422213"/>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83532DD-F320-08B0-6D3B-76ACCF9F76C7}"/>
                </a:ext>
              </a:extLst>
            </p:cNvPr>
            <p:cNvPicPr>
              <a:picLocks noChangeAspect="1"/>
            </p:cNvPicPr>
            <p:nvPr/>
          </p:nvPicPr>
          <p:blipFill rotWithShape="1">
            <a:blip r:embed="rId4"/>
            <a:srcRect l="2073" t="8667" r="-2073" b="14271"/>
            <a:stretch/>
          </p:blipFill>
          <p:spPr>
            <a:xfrm>
              <a:off x="4439629" y="2508696"/>
              <a:ext cx="1330846" cy="1085891"/>
            </a:xfrm>
            <a:prstGeom prst="rect">
              <a:avLst/>
            </a:prstGeom>
          </p:spPr>
        </p:pic>
      </p:grpSp>
      <p:sp>
        <p:nvSpPr>
          <p:cNvPr id="22" name="TextBox 21">
            <a:extLst>
              <a:ext uri="{FF2B5EF4-FFF2-40B4-BE49-F238E27FC236}">
                <a16:creationId xmlns:a16="http://schemas.microsoft.com/office/drawing/2014/main" id="{48ADF2DA-476F-132B-A563-94D190A0863D}"/>
              </a:ext>
            </a:extLst>
          </p:cNvPr>
          <p:cNvSpPr txBox="1"/>
          <p:nvPr/>
        </p:nvSpPr>
        <p:spPr>
          <a:xfrm>
            <a:off x="1162376" y="3912226"/>
            <a:ext cx="1544754" cy="243349"/>
          </a:xfrm>
          <a:prstGeom prst="rect">
            <a:avLst/>
          </a:prstGeom>
        </p:spPr>
        <p:txBody>
          <a:bodyPr wrap="square" rtlCol="0">
            <a:noAutofit/>
          </a:bodyPr>
          <a:lstStyle/>
          <a:p>
            <a:pPr algn="l"/>
            <a:r>
              <a:rPr lang="en-US" sz="1600" dirty="0"/>
              <a:t>Loan Applicants</a:t>
            </a:r>
          </a:p>
        </p:txBody>
      </p:sp>
      <p:sp>
        <p:nvSpPr>
          <p:cNvPr id="23" name="TextBox 22">
            <a:extLst>
              <a:ext uri="{FF2B5EF4-FFF2-40B4-BE49-F238E27FC236}">
                <a16:creationId xmlns:a16="http://schemas.microsoft.com/office/drawing/2014/main" id="{FE6E5B5D-81DE-E66A-DD95-7CA7A9F8917F}"/>
              </a:ext>
            </a:extLst>
          </p:cNvPr>
          <p:cNvSpPr txBox="1"/>
          <p:nvPr/>
        </p:nvSpPr>
        <p:spPr>
          <a:xfrm>
            <a:off x="4208707" y="3929412"/>
            <a:ext cx="1919247" cy="243349"/>
          </a:xfrm>
          <a:prstGeom prst="rect">
            <a:avLst/>
          </a:prstGeom>
        </p:spPr>
        <p:txBody>
          <a:bodyPr wrap="square" rtlCol="0">
            <a:noAutofit/>
          </a:bodyPr>
          <a:lstStyle/>
          <a:p>
            <a:pPr algn="l"/>
            <a:r>
              <a:rPr lang="en-US" sz="1600" dirty="0"/>
              <a:t>Financial Company</a:t>
            </a:r>
          </a:p>
        </p:txBody>
      </p:sp>
    </p:spTree>
    <p:extLst>
      <p:ext uri="{BB962C8B-B14F-4D97-AF65-F5344CB8AC3E}">
        <p14:creationId xmlns:p14="http://schemas.microsoft.com/office/powerpoint/2010/main" val="27213955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9"/>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
                                        <p:tgtEl>
                                          <p:spTgt spid="3"/>
                                        </p:tgtEl>
                                      </p:cBhvr>
                                    </p:animEffect>
                                  </p:childTnLst>
                                </p:cTn>
                              </p:par>
                              <p:par>
                                <p:cTn id="12" presetID="1" presetClass="entr" presetSubtype="0" fill="hold" nodeType="withEffect">
                                  <p:stCondLst>
                                    <p:cond delay="0"/>
                                  </p:stCondLst>
                                  <p:childTnLst>
                                    <p:set>
                                      <p:cBhvr>
                                        <p:cTn id="13" dur="1" fill="hold">
                                          <p:stCondLst>
                                            <p:cond delay="9"/>
                                          </p:stCondLst>
                                        </p:cTn>
                                        <p:tgtEl>
                                          <p:spTgt spid="1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9"/>
                                          </p:stCondLst>
                                        </p:cTn>
                                        <p:tgtEl>
                                          <p:spTgt spid="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
                                        <p:tgtEl>
                                          <p:spTgt spid="5"/>
                                        </p:tgtEl>
                                      </p:cBhvr>
                                    </p:animEffect>
                                  </p:childTnLst>
                                </p:cTn>
                              </p:par>
                              <p:par>
                                <p:cTn id="21" presetID="1" presetClass="entr" presetSubtype="0" fill="hold" nodeType="withEffect">
                                  <p:stCondLst>
                                    <p:cond delay="0"/>
                                  </p:stCondLst>
                                  <p:childTnLst>
                                    <p:set>
                                      <p:cBhvr>
                                        <p:cTn id="22" dur="1" fill="hold">
                                          <p:stCondLst>
                                            <p:cond delay="9"/>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20</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Pre-processing Data</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34747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897125"/>
            <a:ext cx="2401776" cy="648930"/>
            <a:chOff x="6815966" y="107483"/>
            <a:chExt cx="240177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6975987" y="191728"/>
              <a:ext cx="2241755" cy="309716"/>
            </a:xfrm>
            <a:prstGeom prst="rect">
              <a:avLst/>
            </a:prstGeom>
          </p:spPr>
          <p:txBody>
            <a:bodyPr wrap="square" rtlCol="0">
              <a:noAutofit/>
            </a:bodyPr>
            <a:lstStyle/>
            <a:p>
              <a:pPr algn="l"/>
              <a:r>
                <a:rPr lang="en-US" sz="2400" b="1" dirty="0"/>
                <a:t>METHODOLOGY</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3" y="155797"/>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39" y="1832918"/>
            <a:ext cx="1904891" cy="454465"/>
            <a:chOff x="6781883" y="107485"/>
            <a:chExt cx="293478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474908" y="191728"/>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25" name="Group 24">
            <a:extLst>
              <a:ext uri="{FF2B5EF4-FFF2-40B4-BE49-F238E27FC236}">
                <a16:creationId xmlns:a16="http://schemas.microsoft.com/office/drawing/2014/main" id="{6AA42BEF-9165-43E9-AFC3-AC6965F0CBEC}"/>
              </a:ext>
            </a:extLst>
          </p:cNvPr>
          <p:cNvGrpSpPr/>
          <p:nvPr/>
        </p:nvGrpSpPr>
        <p:grpSpPr>
          <a:xfrm>
            <a:off x="546454" y="1094767"/>
            <a:ext cx="1580458" cy="1505945"/>
            <a:chOff x="687124" y="938464"/>
            <a:chExt cx="1580458" cy="1505945"/>
          </a:xfrm>
        </p:grpSpPr>
        <p:pic>
          <p:nvPicPr>
            <p:cNvPr id="10244" name="Picture 4">
              <a:extLst>
                <a:ext uri="{FF2B5EF4-FFF2-40B4-BE49-F238E27FC236}">
                  <a16:creationId xmlns:a16="http://schemas.microsoft.com/office/drawing/2014/main" id="{C1E47BBA-D3AD-B4AA-9408-47CF664C12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963"/>
            <a:stretch/>
          </p:blipFill>
          <p:spPr bwMode="auto">
            <a:xfrm>
              <a:off x="687124" y="938464"/>
              <a:ext cx="1580458" cy="13123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BE8DBB1-7A33-304E-52BD-07710DAD85DA}"/>
                </a:ext>
              </a:extLst>
            </p:cNvPr>
            <p:cNvSpPr txBox="1"/>
            <p:nvPr/>
          </p:nvSpPr>
          <p:spPr>
            <a:xfrm>
              <a:off x="958276" y="2166438"/>
              <a:ext cx="1262601" cy="206477"/>
            </a:xfrm>
            <a:prstGeom prst="rect">
              <a:avLst/>
            </a:prstGeom>
          </p:spPr>
          <p:txBody>
            <a:bodyPr wrap="square" rtlCol="0">
              <a:noAutofit/>
            </a:bodyPr>
            <a:lstStyle/>
            <a:p>
              <a:pPr algn="l"/>
              <a:r>
                <a:rPr lang="en-US" sz="1000" dirty="0"/>
                <a:t>Describe Dataset</a:t>
              </a:r>
            </a:p>
          </p:txBody>
        </p:sp>
        <p:sp>
          <p:nvSpPr>
            <p:cNvPr id="10" name="Rectangle: Rounded Corners 9">
              <a:extLst>
                <a:ext uri="{FF2B5EF4-FFF2-40B4-BE49-F238E27FC236}">
                  <a16:creationId xmlns:a16="http://schemas.microsoft.com/office/drawing/2014/main" id="{C7915390-B12A-BFCD-041F-3D6D4A4B9EF8}"/>
                </a:ext>
              </a:extLst>
            </p:cNvPr>
            <p:cNvSpPr/>
            <p:nvPr/>
          </p:nvSpPr>
          <p:spPr>
            <a:xfrm>
              <a:off x="831896" y="981369"/>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0D83691-D30A-2A36-8E0D-F50F024458E5}"/>
              </a:ext>
            </a:extLst>
          </p:cNvPr>
          <p:cNvGrpSpPr/>
          <p:nvPr/>
        </p:nvGrpSpPr>
        <p:grpSpPr>
          <a:xfrm>
            <a:off x="2884596" y="1136577"/>
            <a:ext cx="1567987" cy="1463040"/>
            <a:chOff x="3127531" y="946657"/>
            <a:chExt cx="1567987" cy="1463040"/>
          </a:xfrm>
        </p:grpSpPr>
        <p:pic>
          <p:nvPicPr>
            <p:cNvPr id="10246" name="Picture 6">
              <a:extLst>
                <a:ext uri="{FF2B5EF4-FFF2-40B4-BE49-F238E27FC236}">
                  <a16:creationId xmlns:a16="http://schemas.microsoft.com/office/drawing/2014/main" id="{EF39D666-677E-A70F-38AB-EDB7BCE7C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0640" y="985890"/>
              <a:ext cx="950255" cy="11755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E5FAB8F-EAB0-E015-D5E8-BAA10F01A99D}"/>
                </a:ext>
              </a:extLst>
            </p:cNvPr>
            <p:cNvSpPr txBox="1"/>
            <p:nvPr/>
          </p:nvSpPr>
          <p:spPr>
            <a:xfrm>
              <a:off x="3193311" y="2121071"/>
              <a:ext cx="1502207" cy="178587"/>
            </a:xfrm>
            <a:prstGeom prst="rect">
              <a:avLst/>
            </a:prstGeom>
          </p:spPr>
          <p:txBody>
            <a:bodyPr wrap="square" rtlCol="0">
              <a:noAutofit/>
            </a:bodyPr>
            <a:lstStyle/>
            <a:p>
              <a:pPr algn="l"/>
              <a:r>
                <a:rPr lang="en-US" sz="1000" dirty="0"/>
                <a:t>Dropping  Columns</a:t>
              </a:r>
            </a:p>
          </p:txBody>
        </p:sp>
        <p:sp>
          <p:nvSpPr>
            <p:cNvPr id="12" name="Rectangle: Rounded Corners 11">
              <a:extLst>
                <a:ext uri="{FF2B5EF4-FFF2-40B4-BE49-F238E27FC236}">
                  <a16:creationId xmlns:a16="http://schemas.microsoft.com/office/drawing/2014/main" id="{31E312D5-A55C-B284-64AA-73AFCE2188F8}"/>
                </a:ext>
              </a:extLst>
            </p:cNvPr>
            <p:cNvSpPr/>
            <p:nvPr/>
          </p:nvSpPr>
          <p:spPr>
            <a:xfrm>
              <a:off x="3127531" y="946657"/>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FE17E24-0B82-ECEA-A3C2-0483FFCC1042}"/>
              </a:ext>
            </a:extLst>
          </p:cNvPr>
          <p:cNvGrpSpPr/>
          <p:nvPr/>
        </p:nvGrpSpPr>
        <p:grpSpPr>
          <a:xfrm>
            <a:off x="5001147" y="1152207"/>
            <a:ext cx="1699777" cy="1463040"/>
            <a:chOff x="5155647" y="972921"/>
            <a:chExt cx="1699777" cy="1463040"/>
          </a:xfrm>
        </p:grpSpPr>
        <p:pic>
          <p:nvPicPr>
            <p:cNvPr id="10248" name="Picture 8">
              <a:extLst>
                <a:ext uri="{FF2B5EF4-FFF2-40B4-BE49-F238E27FC236}">
                  <a16:creationId xmlns:a16="http://schemas.microsoft.com/office/drawing/2014/main" id="{883AA13A-1A20-B81A-E2B0-24224D067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5178" y="1141868"/>
              <a:ext cx="863801" cy="9662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B1B95D-0EB7-0A3C-1C97-776F645BBDFB}"/>
                </a:ext>
              </a:extLst>
            </p:cNvPr>
            <p:cNvSpPr txBox="1"/>
            <p:nvPr/>
          </p:nvSpPr>
          <p:spPr>
            <a:xfrm>
              <a:off x="5256131" y="2143104"/>
              <a:ext cx="1599293" cy="206477"/>
            </a:xfrm>
            <a:prstGeom prst="rect">
              <a:avLst/>
            </a:prstGeom>
          </p:spPr>
          <p:txBody>
            <a:bodyPr wrap="square" rtlCol="0">
              <a:noAutofit/>
            </a:bodyPr>
            <a:lstStyle/>
            <a:p>
              <a:pPr algn="l"/>
              <a:r>
                <a:rPr lang="en-US" sz="1000" dirty="0"/>
                <a:t>Checking NULL Values</a:t>
              </a:r>
            </a:p>
          </p:txBody>
        </p:sp>
        <p:sp>
          <p:nvSpPr>
            <p:cNvPr id="13" name="Rectangle: Rounded Corners 12">
              <a:extLst>
                <a:ext uri="{FF2B5EF4-FFF2-40B4-BE49-F238E27FC236}">
                  <a16:creationId xmlns:a16="http://schemas.microsoft.com/office/drawing/2014/main" id="{A269FB64-0D07-4DE6-1093-3CED4DC18744}"/>
                </a:ext>
              </a:extLst>
            </p:cNvPr>
            <p:cNvSpPr/>
            <p:nvPr/>
          </p:nvSpPr>
          <p:spPr>
            <a:xfrm>
              <a:off x="5155647" y="972921"/>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5595000A-AF70-0AFF-4794-A66D9A7FCF33}"/>
              </a:ext>
            </a:extLst>
          </p:cNvPr>
          <p:cNvGrpSpPr/>
          <p:nvPr/>
        </p:nvGrpSpPr>
        <p:grpSpPr>
          <a:xfrm>
            <a:off x="700877" y="2829277"/>
            <a:ext cx="1599293" cy="1463040"/>
            <a:chOff x="841547" y="2594824"/>
            <a:chExt cx="1599293" cy="1463040"/>
          </a:xfrm>
        </p:grpSpPr>
        <p:pic>
          <p:nvPicPr>
            <p:cNvPr id="10254" name="Picture 14">
              <a:extLst>
                <a:ext uri="{FF2B5EF4-FFF2-40B4-BE49-F238E27FC236}">
                  <a16:creationId xmlns:a16="http://schemas.microsoft.com/office/drawing/2014/main" id="{2FD0C988-8AEA-1337-C336-5970D6C3D9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276" y="2684977"/>
              <a:ext cx="1037009" cy="1037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1C4329C-D851-CC30-59F1-F35268019FA7}"/>
                </a:ext>
              </a:extLst>
            </p:cNvPr>
            <p:cNvSpPr txBox="1"/>
            <p:nvPr/>
          </p:nvSpPr>
          <p:spPr>
            <a:xfrm>
              <a:off x="841547" y="3738028"/>
              <a:ext cx="1599293" cy="206477"/>
            </a:xfrm>
            <a:prstGeom prst="rect">
              <a:avLst/>
            </a:prstGeom>
          </p:spPr>
          <p:txBody>
            <a:bodyPr wrap="square" rtlCol="0">
              <a:noAutofit/>
            </a:bodyPr>
            <a:lstStyle/>
            <a:p>
              <a:pPr algn="l"/>
              <a:r>
                <a:rPr lang="en-US" sz="1000" dirty="0"/>
                <a:t>Pre-processed Dataset</a:t>
              </a:r>
            </a:p>
          </p:txBody>
        </p:sp>
        <p:sp>
          <p:nvSpPr>
            <p:cNvPr id="14" name="Rectangle: Rounded Corners 13">
              <a:extLst>
                <a:ext uri="{FF2B5EF4-FFF2-40B4-BE49-F238E27FC236}">
                  <a16:creationId xmlns:a16="http://schemas.microsoft.com/office/drawing/2014/main" id="{8F1D46E1-F9CB-4D7D-ADF2-FC9498DFB6AB}"/>
                </a:ext>
              </a:extLst>
            </p:cNvPr>
            <p:cNvSpPr/>
            <p:nvPr/>
          </p:nvSpPr>
          <p:spPr>
            <a:xfrm>
              <a:off x="849568" y="2594824"/>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D1E05B41-EF85-A1EA-C48C-BF046B8D9929}"/>
              </a:ext>
            </a:extLst>
          </p:cNvPr>
          <p:cNvGrpSpPr/>
          <p:nvPr/>
        </p:nvGrpSpPr>
        <p:grpSpPr>
          <a:xfrm>
            <a:off x="2947647" y="2820449"/>
            <a:ext cx="1770433" cy="1463040"/>
            <a:chOff x="3169180" y="2578418"/>
            <a:chExt cx="1770433" cy="1463040"/>
          </a:xfrm>
        </p:grpSpPr>
        <p:pic>
          <p:nvPicPr>
            <p:cNvPr id="10252" name="Picture 12">
              <a:extLst>
                <a:ext uri="{FF2B5EF4-FFF2-40B4-BE49-F238E27FC236}">
                  <a16:creationId xmlns:a16="http://schemas.microsoft.com/office/drawing/2014/main" id="{F583F7AE-0623-B47D-275C-A42B214A48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9097" y="2612952"/>
              <a:ext cx="1183771" cy="11837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412475-0A39-F594-02D5-DB7375DA71AF}"/>
                </a:ext>
              </a:extLst>
            </p:cNvPr>
            <p:cNvSpPr txBox="1"/>
            <p:nvPr/>
          </p:nvSpPr>
          <p:spPr>
            <a:xfrm>
              <a:off x="3340320" y="3766650"/>
              <a:ext cx="1599293" cy="206477"/>
            </a:xfrm>
            <a:prstGeom prst="rect">
              <a:avLst/>
            </a:prstGeom>
          </p:spPr>
          <p:txBody>
            <a:bodyPr wrap="square" rtlCol="0">
              <a:noAutofit/>
            </a:bodyPr>
            <a:lstStyle/>
            <a:p>
              <a:pPr algn="l"/>
              <a:r>
                <a:rPr lang="en-US" sz="1000" dirty="0"/>
                <a:t>Data Encoding</a:t>
              </a:r>
            </a:p>
          </p:txBody>
        </p:sp>
        <p:sp>
          <p:nvSpPr>
            <p:cNvPr id="23" name="Rectangle: Rounded Corners 22">
              <a:extLst>
                <a:ext uri="{FF2B5EF4-FFF2-40B4-BE49-F238E27FC236}">
                  <a16:creationId xmlns:a16="http://schemas.microsoft.com/office/drawing/2014/main" id="{7221BB39-F245-1796-813A-E77FCEA4D68A}"/>
                </a:ext>
              </a:extLst>
            </p:cNvPr>
            <p:cNvSpPr/>
            <p:nvPr/>
          </p:nvSpPr>
          <p:spPr>
            <a:xfrm>
              <a:off x="3169180" y="2578418"/>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22B0F8B-B4F2-65BC-02B7-5B7D30A93FAB}"/>
              </a:ext>
            </a:extLst>
          </p:cNvPr>
          <p:cNvGrpSpPr/>
          <p:nvPr/>
        </p:nvGrpSpPr>
        <p:grpSpPr>
          <a:xfrm>
            <a:off x="4849949" y="2786728"/>
            <a:ext cx="2034271" cy="1501452"/>
            <a:chOff x="4993193" y="2518099"/>
            <a:chExt cx="2034271" cy="1501452"/>
          </a:xfrm>
        </p:grpSpPr>
        <p:pic>
          <p:nvPicPr>
            <p:cNvPr id="10250" name="Picture 10">
              <a:extLst>
                <a:ext uri="{FF2B5EF4-FFF2-40B4-BE49-F238E27FC236}">
                  <a16:creationId xmlns:a16="http://schemas.microsoft.com/office/drawing/2014/main" id="{A575DA3B-C440-4F80-5F72-46B1A7862C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3193" y="2518099"/>
              <a:ext cx="2034271" cy="13325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50600F-3311-7948-F43A-FA5299C116E7}"/>
                </a:ext>
              </a:extLst>
            </p:cNvPr>
            <p:cNvSpPr txBox="1"/>
            <p:nvPr/>
          </p:nvSpPr>
          <p:spPr>
            <a:xfrm>
              <a:off x="5369072" y="3737627"/>
              <a:ext cx="1599293" cy="206477"/>
            </a:xfrm>
            <a:prstGeom prst="rect">
              <a:avLst/>
            </a:prstGeom>
          </p:spPr>
          <p:txBody>
            <a:bodyPr wrap="square" rtlCol="0">
              <a:noAutofit/>
            </a:bodyPr>
            <a:lstStyle/>
            <a:p>
              <a:pPr algn="l"/>
              <a:r>
                <a:rPr lang="en-US" sz="900" dirty="0"/>
                <a:t>Filling Missing Values </a:t>
              </a:r>
            </a:p>
          </p:txBody>
        </p:sp>
        <p:sp>
          <p:nvSpPr>
            <p:cNvPr id="24" name="Rectangle: Rounded Corners 23">
              <a:extLst>
                <a:ext uri="{FF2B5EF4-FFF2-40B4-BE49-F238E27FC236}">
                  <a16:creationId xmlns:a16="http://schemas.microsoft.com/office/drawing/2014/main" id="{777D9EF8-4725-7F8C-DFC3-70F4A41226D7}"/>
                </a:ext>
              </a:extLst>
            </p:cNvPr>
            <p:cNvSpPr/>
            <p:nvPr/>
          </p:nvSpPr>
          <p:spPr>
            <a:xfrm>
              <a:off x="5315618" y="2556511"/>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B233AA61-22E3-3CBE-E06E-3EC3A64E0D35}"/>
              </a:ext>
            </a:extLst>
          </p:cNvPr>
          <p:cNvCxnSpPr>
            <a:cxnSpLocks/>
            <a:stCxn id="10" idx="3"/>
            <a:endCxn id="12" idx="1"/>
          </p:cNvCxnSpPr>
          <p:nvPr/>
        </p:nvCxnSpPr>
        <p:spPr>
          <a:xfrm flipV="1">
            <a:off x="1971386" y="1868097"/>
            <a:ext cx="913210" cy="1095"/>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16BBF1-501C-AAD9-5DC2-2E14F51118D6}"/>
              </a:ext>
            </a:extLst>
          </p:cNvPr>
          <p:cNvCxnSpPr>
            <a:cxnSpLocks/>
            <a:stCxn id="12" idx="3"/>
            <a:endCxn id="13" idx="1"/>
          </p:cNvCxnSpPr>
          <p:nvPr/>
        </p:nvCxnSpPr>
        <p:spPr>
          <a:xfrm>
            <a:off x="4164756" y="1868097"/>
            <a:ext cx="836391" cy="15630"/>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56AC700-129E-9658-5F6E-82D2FA5B2AB3}"/>
              </a:ext>
            </a:extLst>
          </p:cNvPr>
          <p:cNvCxnSpPr>
            <a:stCxn id="14" idx="3"/>
            <a:endCxn id="23" idx="1"/>
          </p:cNvCxnSpPr>
          <p:nvPr/>
        </p:nvCxnSpPr>
        <p:spPr>
          <a:xfrm flipV="1">
            <a:off x="1989058" y="3551969"/>
            <a:ext cx="958589" cy="8828"/>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38983A4-9BB3-1BD1-18BF-906E25FCE7DC}"/>
              </a:ext>
            </a:extLst>
          </p:cNvPr>
          <p:cNvCxnSpPr>
            <a:stCxn id="23" idx="3"/>
            <a:endCxn id="24" idx="1"/>
          </p:cNvCxnSpPr>
          <p:nvPr/>
        </p:nvCxnSpPr>
        <p:spPr>
          <a:xfrm>
            <a:off x="4227807" y="3551969"/>
            <a:ext cx="944567" cy="4691"/>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sp>
        <p:nvSpPr>
          <p:cNvPr id="59" name="Freeform: Shape 58">
            <a:extLst>
              <a:ext uri="{FF2B5EF4-FFF2-40B4-BE49-F238E27FC236}">
                <a16:creationId xmlns:a16="http://schemas.microsoft.com/office/drawing/2014/main" id="{7A6B409B-7CF9-B37C-0123-44C76ADAA1C5}"/>
              </a:ext>
            </a:extLst>
          </p:cNvPr>
          <p:cNvSpPr/>
          <p:nvPr/>
        </p:nvSpPr>
        <p:spPr>
          <a:xfrm>
            <a:off x="6291392" y="1891318"/>
            <a:ext cx="835912" cy="1727190"/>
          </a:xfrm>
          <a:custGeom>
            <a:avLst/>
            <a:gdLst>
              <a:gd name="connsiteX0" fmla="*/ 0 w 938238"/>
              <a:gd name="connsiteY0" fmla="*/ 0 h 1727190"/>
              <a:gd name="connsiteX1" fmla="*/ 812800 w 938238"/>
              <a:gd name="connsiteY1" fmla="*/ 390770 h 1727190"/>
              <a:gd name="connsiteX2" fmla="*/ 875323 w 938238"/>
              <a:gd name="connsiteY2" fmla="*/ 1219200 h 1727190"/>
              <a:gd name="connsiteX3" fmla="*/ 218831 w 938238"/>
              <a:gd name="connsiteY3" fmla="*/ 1688123 h 1727190"/>
              <a:gd name="connsiteX4" fmla="*/ 211015 w 938238"/>
              <a:gd name="connsiteY4" fmla="*/ 1703754 h 1727190"/>
              <a:gd name="connsiteX5" fmla="*/ 203200 w 938238"/>
              <a:gd name="connsiteY5" fmla="*/ 1719385 h 172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8238" h="1727190">
                <a:moveTo>
                  <a:pt x="0" y="0"/>
                </a:moveTo>
                <a:cubicBezTo>
                  <a:pt x="333456" y="93785"/>
                  <a:pt x="666913" y="187570"/>
                  <a:pt x="812800" y="390770"/>
                </a:cubicBezTo>
                <a:cubicBezTo>
                  <a:pt x="958687" y="593970"/>
                  <a:pt x="974318" y="1002975"/>
                  <a:pt x="875323" y="1219200"/>
                </a:cubicBezTo>
                <a:cubicBezTo>
                  <a:pt x="776328" y="1435425"/>
                  <a:pt x="329549" y="1607364"/>
                  <a:pt x="218831" y="1688123"/>
                </a:cubicBezTo>
                <a:cubicBezTo>
                  <a:pt x="108113" y="1768882"/>
                  <a:pt x="213620" y="1698544"/>
                  <a:pt x="211015" y="1703754"/>
                </a:cubicBezTo>
                <a:lnTo>
                  <a:pt x="203200" y="1719385"/>
                </a:lnTo>
              </a:path>
            </a:pathLst>
          </a:cu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44309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50"/>
                                        <p:tgtEl>
                                          <p:spTgt spid="4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50"/>
                                        <p:tgtEl>
                                          <p:spTgt spid="2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250"/>
                                        <p:tgtEl>
                                          <p:spTgt spid="4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250"/>
                                        <p:tgtEl>
                                          <p:spTgt spid="27"/>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250"/>
                                        <p:tgtEl>
                                          <p:spTgt spid="28"/>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250"/>
                                        <p:tgtEl>
                                          <p:spTgt spid="49"/>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250"/>
                                        <p:tgtEl>
                                          <p:spTgt spid="29"/>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250"/>
                                        <p:tgtEl>
                                          <p:spTgt spid="47"/>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2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21</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Pre-processing Data</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34747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897125"/>
            <a:ext cx="2401776" cy="648930"/>
            <a:chOff x="6815966" y="107483"/>
            <a:chExt cx="240177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6975987" y="191728"/>
              <a:ext cx="2241755" cy="309716"/>
            </a:xfrm>
            <a:prstGeom prst="rect">
              <a:avLst/>
            </a:prstGeom>
          </p:spPr>
          <p:txBody>
            <a:bodyPr wrap="square" rtlCol="0">
              <a:noAutofit/>
            </a:bodyPr>
            <a:lstStyle/>
            <a:p>
              <a:pPr algn="l"/>
              <a:r>
                <a:rPr lang="en-US" sz="2400" b="1" dirty="0"/>
                <a:t>METHODOLOGY</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3" y="155797"/>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39" y="1832918"/>
            <a:ext cx="1904891" cy="454465"/>
            <a:chOff x="6781883" y="107485"/>
            <a:chExt cx="293478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474908" y="191728"/>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25" name="Group 24">
            <a:extLst>
              <a:ext uri="{FF2B5EF4-FFF2-40B4-BE49-F238E27FC236}">
                <a16:creationId xmlns:a16="http://schemas.microsoft.com/office/drawing/2014/main" id="{6AA42BEF-9165-43E9-AFC3-AC6965F0CBEC}"/>
              </a:ext>
            </a:extLst>
          </p:cNvPr>
          <p:cNvGrpSpPr/>
          <p:nvPr/>
        </p:nvGrpSpPr>
        <p:grpSpPr>
          <a:xfrm>
            <a:off x="390928" y="1776245"/>
            <a:ext cx="1580458" cy="1505945"/>
            <a:chOff x="687124" y="938464"/>
            <a:chExt cx="1580458" cy="1505945"/>
          </a:xfrm>
        </p:grpSpPr>
        <p:pic>
          <p:nvPicPr>
            <p:cNvPr id="10244" name="Picture 4">
              <a:extLst>
                <a:ext uri="{FF2B5EF4-FFF2-40B4-BE49-F238E27FC236}">
                  <a16:creationId xmlns:a16="http://schemas.microsoft.com/office/drawing/2014/main" id="{C1E47BBA-D3AD-B4AA-9408-47CF664C12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963"/>
            <a:stretch/>
          </p:blipFill>
          <p:spPr bwMode="auto">
            <a:xfrm>
              <a:off x="687124" y="938464"/>
              <a:ext cx="1580458" cy="13123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BE8DBB1-7A33-304E-52BD-07710DAD85DA}"/>
                </a:ext>
              </a:extLst>
            </p:cNvPr>
            <p:cNvSpPr txBox="1"/>
            <p:nvPr/>
          </p:nvSpPr>
          <p:spPr>
            <a:xfrm>
              <a:off x="958276" y="2166438"/>
              <a:ext cx="1262601" cy="206477"/>
            </a:xfrm>
            <a:prstGeom prst="rect">
              <a:avLst/>
            </a:prstGeom>
          </p:spPr>
          <p:txBody>
            <a:bodyPr wrap="square" rtlCol="0">
              <a:noAutofit/>
            </a:bodyPr>
            <a:lstStyle/>
            <a:p>
              <a:pPr algn="l"/>
              <a:r>
                <a:rPr lang="en-US" sz="1000" dirty="0"/>
                <a:t>Describe Dataset</a:t>
              </a:r>
            </a:p>
          </p:txBody>
        </p:sp>
        <p:sp>
          <p:nvSpPr>
            <p:cNvPr id="10" name="Rectangle: Rounded Corners 9">
              <a:extLst>
                <a:ext uri="{FF2B5EF4-FFF2-40B4-BE49-F238E27FC236}">
                  <a16:creationId xmlns:a16="http://schemas.microsoft.com/office/drawing/2014/main" id="{C7915390-B12A-BFCD-041F-3D6D4A4B9EF8}"/>
                </a:ext>
              </a:extLst>
            </p:cNvPr>
            <p:cNvSpPr/>
            <p:nvPr/>
          </p:nvSpPr>
          <p:spPr>
            <a:xfrm>
              <a:off x="831896" y="981369"/>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0FDE18EF-E6A5-9786-73BF-7C4FAD0A245D}"/>
              </a:ext>
            </a:extLst>
          </p:cNvPr>
          <p:cNvPicPr>
            <a:picLocks noChangeAspect="1"/>
          </p:cNvPicPr>
          <p:nvPr/>
        </p:nvPicPr>
        <p:blipFill rotWithShape="1">
          <a:blip r:embed="rId3"/>
          <a:srcRect l="4168" t="17305" r="39668" b="30267"/>
          <a:stretch/>
        </p:blipFill>
        <p:spPr>
          <a:xfrm>
            <a:off x="2023777" y="1783000"/>
            <a:ext cx="5467736" cy="2871044"/>
          </a:xfrm>
          <a:prstGeom prst="rect">
            <a:avLst/>
          </a:prstGeom>
        </p:spPr>
      </p:pic>
      <p:sp>
        <p:nvSpPr>
          <p:cNvPr id="40" name="TextBox 39">
            <a:extLst>
              <a:ext uri="{FF2B5EF4-FFF2-40B4-BE49-F238E27FC236}">
                <a16:creationId xmlns:a16="http://schemas.microsoft.com/office/drawing/2014/main" id="{1EEC2A5B-DAF9-DE7F-51F3-FB49072ECB03}"/>
              </a:ext>
            </a:extLst>
          </p:cNvPr>
          <p:cNvSpPr txBox="1"/>
          <p:nvPr/>
        </p:nvSpPr>
        <p:spPr>
          <a:xfrm>
            <a:off x="618938" y="1001173"/>
            <a:ext cx="6117018" cy="490978"/>
          </a:xfrm>
          <a:prstGeom prst="rect">
            <a:avLst/>
          </a:prstGeom>
        </p:spPr>
        <p:txBody>
          <a:bodyPr wrap="square" rtlCol="0">
            <a:normAutofit lnSpcReduction="10000"/>
          </a:bodyPr>
          <a:lstStyle/>
          <a:p>
            <a:pPr marL="285750" indent="-285750" algn="l">
              <a:buFont typeface="Wingdings" panose="05000000000000000000" pitchFamily="2" charset="2"/>
              <a:buChar char="q"/>
            </a:pPr>
            <a:r>
              <a:rPr lang="en-US" sz="1400" dirty="0"/>
              <a:t>The mean value is used to fill the missing data without affecting to the dataset.</a:t>
            </a:r>
          </a:p>
        </p:txBody>
      </p:sp>
    </p:spTree>
    <p:extLst>
      <p:ext uri="{BB962C8B-B14F-4D97-AF65-F5344CB8AC3E}">
        <p14:creationId xmlns:p14="http://schemas.microsoft.com/office/powerpoint/2010/main" val="18188830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22</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Pre-processing Data</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34747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897125"/>
            <a:ext cx="2401776" cy="648930"/>
            <a:chOff x="6815966" y="107483"/>
            <a:chExt cx="240177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6975987" y="191728"/>
              <a:ext cx="2241755" cy="309716"/>
            </a:xfrm>
            <a:prstGeom prst="rect">
              <a:avLst/>
            </a:prstGeom>
          </p:spPr>
          <p:txBody>
            <a:bodyPr wrap="square" rtlCol="0">
              <a:noAutofit/>
            </a:bodyPr>
            <a:lstStyle/>
            <a:p>
              <a:pPr algn="l"/>
              <a:r>
                <a:rPr lang="en-US" sz="2400" b="1" dirty="0"/>
                <a:t>METHODOLOGY</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3" y="155797"/>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39" y="1832918"/>
            <a:ext cx="1904891" cy="454465"/>
            <a:chOff x="6781883" y="107485"/>
            <a:chExt cx="293478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474908" y="191728"/>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25" name="Group 24">
            <a:extLst>
              <a:ext uri="{FF2B5EF4-FFF2-40B4-BE49-F238E27FC236}">
                <a16:creationId xmlns:a16="http://schemas.microsoft.com/office/drawing/2014/main" id="{6AA42BEF-9165-43E9-AFC3-AC6965F0CBEC}"/>
              </a:ext>
            </a:extLst>
          </p:cNvPr>
          <p:cNvGrpSpPr/>
          <p:nvPr/>
        </p:nvGrpSpPr>
        <p:grpSpPr>
          <a:xfrm>
            <a:off x="546454" y="1094767"/>
            <a:ext cx="1580458" cy="1505945"/>
            <a:chOff x="687124" y="938464"/>
            <a:chExt cx="1580458" cy="1505945"/>
          </a:xfrm>
        </p:grpSpPr>
        <p:pic>
          <p:nvPicPr>
            <p:cNvPr id="10244" name="Picture 4">
              <a:extLst>
                <a:ext uri="{FF2B5EF4-FFF2-40B4-BE49-F238E27FC236}">
                  <a16:creationId xmlns:a16="http://schemas.microsoft.com/office/drawing/2014/main" id="{C1E47BBA-D3AD-B4AA-9408-47CF664C12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963"/>
            <a:stretch/>
          </p:blipFill>
          <p:spPr bwMode="auto">
            <a:xfrm>
              <a:off x="687124" y="938464"/>
              <a:ext cx="1580458" cy="13123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BE8DBB1-7A33-304E-52BD-07710DAD85DA}"/>
                </a:ext>
              </a:extLst>
            </p:cNvPr>
            <p:cNvSpPr txBox="1"/>
            <p:nvPr/>
          </p:nvSpPr>
          <p:spPr>
            <a:xfrm>
              <a:off x="958276" y="2166438"/>
              <a:ext cx="1262601" cy="206477"/>
            </a:xfrm>
            <a:prstGeom prst="rect">
              <a:avLst/>
            </a:prstGeom>
          </p:spPr>
          <p:txBody>
            <a:bodyPr wrap="square" rtlCol="0">
              <a:noAutofit/>
            </a:bodyPr>
            <a:lstStyle/>
            <a:p>
              <a:pPr algn="l"/>
              <a:r>
                <a:rPr lang="en-US" sz="1000" dirty="0"/>
                <a:t>Describe Dataset</a:t>
              </a:r>
            </a:p>
          </p:txBody>
        </p:sp>
        <p:sp>
          <p:nvSpPr>
            <p:cNvPr id="10" name="Rectangle: Rounded Corners 9">
              <a:extLst>
                <a:ext uri="{FF2B5EF4-FFF2-40B4-BE49-F238E27FC236}">
                  <a16:creationId xmlns:a16="http://schemas.microsoft.com/office/drawing/2014/main" id="{C7915390-B12A-BFCD-041F-3D6D4A4B9EF8}"/>
                </a:ext>
              </a:extLst>
            </p:cNvPr>
            <p:cNvSpPr/>
            <p:nvPr/>
          </p:nvSpPr>
          <p:spPr>
            <a:xfrm>
              <a:off x="831896" y="981369"/>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0D83691-D30A-2A36-8E0D-F50F024458E5}"/>
              </a:ext>
            </a:extLst>
          </p:cNvPr>
          <p:cNvGrpSpPr/>
          <p:nvPr/>
        </p:nvGrpSpPr>
        <p:grpSpPr>
          <a:xfrm>
            <a:off x="2884596" y="1136577"/>
            <a:ext cx="1567987" cy="1463040"/>
            <a:chOff x="3127531" y="946657"/>
            <a:chExt cx="1567987" cy="1463040"/>
          </a:xfrm>
        </p:grpSpPr>
        <p:pic>
          <p:nvPicPr>
            <p:cNvPr id="10246" name="Picture 6">
              <a:extLst>
                <a:ext uri="{FF2B5EF4-FFF2-40B4-BE49-F238E27FC236}">
                  <a16:creationId xmlns:a16="http://schemas.microsoft.com/office/drawing/2014/main" id="{EF39D666-677E-A70F-38AB-EDB7BCE7C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0640" y="985890"/>
              <a:ext cx="950255" cy="11755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E5FAB8F-EAB0-E015-D5E8-BAA10F01A99D}"/>
                </a:ext>
              </a:extLst>
            </p:cNvPr>
            <p:cNvSpPr txBox="1"/>
            <p:nvPr/>
          </p:nvSpPr>
          <p:spPr>
            <a:xfrm>
              <a:off x="3193311" y="2121071"/>
              <a:ext cx="1502207" cy="178587"/>
            </a:xfrm>
            <a:prstGeom prst="rect">
              <a:avLst/>
            </a:prstGeom>
          </p:spPr>
          <p:txBody>
            <a:bodyPr wrap="square" rtlCol="0">
              <a:noAutofit/>
            </a:bodyPr>
            <a:lstStyle/>
            <a:p>
              <a:pPr algn="l"/>
              <a:r>
                <a:rPr lang="en-US" sz="1000" dirty="0"/>
                <a:t>Dropping  Columns</a:t>
              </a:r>
            </a:p>
          </p:txBody>
        </p:sp>
        <p:sp>
          <p:nvSpPr>
            <p:cNvPr id="12" name="Rectangle: Rounded Corners 11">
              <a:extLst>
                <a:ext uri="{FF2B5EF4-FFF2-40B4-BE49-F238E27FC236}">
                  <a16:creationId xmlns:a16="http://schemas.microsoft.com/office/drawing/2014/main" id="{31E312D5-A55C-B284-64AA-73AFCE2188F8}"/>
                </a:ext>
              </a:extLst>
            </p:cNvPr>
            <p:cNvSpPr/>
            <p:nvPr/>
          </p:nvSpPr>
          <p:spPr>
            <a:xfrm>
              <a:off x="3127531" y="946657"/>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FE17E24-0B82-ECEA-A3C2-0483FFCC1042}"/>
              </a:ext>
            </a:extLst>
          </p:cNvPr>
          <p:cNvGrpSpPr/>
          <p:nvPr/>
        </p:nvGrpSpPr>
        <p:grpSpPr>
          <a:xfrm>
            <a:off x="5001147" y="1152207"/>
            <a:ext cx="1699777" cy="1463040"/>
            <a:chOff x="5155647" y="972921"/>
            <a:chExt cx="1699777" cy="1463040"/>
          </a:xfrm>
        </p:grpSpPr>
        <p:pic>
          <p:nvPicPr>
            <p:cNvPr id="10248" name="Picture 8">
              <a:extLst>
                <a:ext uri="{FF2B5EF4-FFF2-40B4-BE49-F238E27FC236}">
                  <a16:creationId xmlns:a16="http://schemas.microsoft.com/office/drawing/2014/main" id="{883AA13A-1A20-B81A-E2B0-24224D067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5178" y="1141868"/>
              <a:ext cx="863801" cy="9662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B1B95D-0EB7-0A3C-1C97-776F645BBDFB}"/>
                </a:ext>
              </a:extLst>
            </p:cNvPr>
            <p:cNvSpPr txBox="1"/>
            <p:nvPr/>
          </p:nvSpPr>
          <p:spPr>
            <a:xfrm>
              <a:off x="5256131" y="2143104"/>
              <a:ext cx="1599293" cy="206477"/>
            </a:xfrm>
            <a:prstGeom prst="rect">
              <a:avLst/>
            </a:prstGeom>
          </p:spPr>
          <p:txBody>
            <a:bodyPr wrap="square" rtlCol="0">
              <a:noAutofit/>
            </a:bodyPr>
            <a:lstStyle/>
            <a:p>
              <a:pPr algn="l"/>
              <a:r>
                <a:rPr lang="en-US" sz="1000" dirty="0"/>
                <a:t>Checking NULL Values</a:t>
              </a:r>
            </a:p>
          </p:txBody>
        </p:sp>
        <p:sp>
          <p:nvSpPr>
            <p:cNvPr id="13" name="Rectangle: Rounded Corners 12">
              <a:extLst>
                <a:ext uri="{FF2B5EF4-FFF2-40B4-BE49-F238E27FC236}">
                  <a16:creationId xmlns:a16="http://schemas.microsoft.com/office/drawing/2014/main" id="{A269FB64-0D07-4DE6-1093-3CED4DC18744}"/>
                </a:ext>
              </a:extLst>
            </p:cNvPr>
            <p:cNvSpPr/>
            <p:nvPr/>
          </p:nvSpPr>
          <p:spPr>
            <a:xfrm>
              <a:off x="5155647" y="972921"/>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5595000A-AF70-0AFF-4794-A66D9A7FCF33}"/>
              </a:ext>
            </a:extLst>
          </p:cNvPr>
          <p:cNvGrpSpPr/>
          <p:nvPr/>
        </p:nvGrpSpPr>
        <p:grpSpPr>
          <a:xfrm>
            <a:off x="700877" y="2829277"/>
            <a:ext cx="1599293" cy="1463040"/>
            <a:chOff x="841547" y="2594824"/>
            <a:chExt cx="1599293" cy="1463040"/>
          </a:xfrm>
        </p:grpSpPr>
        <p:pic>
          <p:nvPicPr>
            <p:cNvPr id="10254" name="Picture 14">
              <a:extLst>
                <a:ext uri="{FF2B5EF4-FFF2-40B4-BE49-F238E27FC236}">
                  <a16:creationId xmlns:a16="http://schemas.microsoft.com/office/drawing/2014/main" id="{2FD0C988-8AEA-1337-C336-5970D6C3D9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276" y="2684977"/>
              <a:ext cx="1037009" cy="1037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1C4329C-D851-CC30-59F1-F35268019FA7}"/>
                </a:ext>
              </a:extLst>
            </p:cNvPr>
            <p:cNvSpPr txBox="1"/>
            <p:nvPr/>
          </p:nvSpPr>
          <p:spPr>
            <a:xfrm>
              <a:off x="841547" y="3738028"/>
              <a:ext cx="1599293" cy="206477"/>
            </a:xfrm>
            <a:prstGeom prst="rect">
              <a:avLst/>
            </a:prstGeom>
          </p:spPr>
          <p:txBody>
            <a:bodyPr wrap="square" rtlCol="0">
              <a:noAutofit/>
            </a:bodyPr>
            <a:lstStyle/>
            <a:p>
              <a:pPr algn="l"/>
              <a:r>
                <a:rPr lang="en-US" sz="1000" dirty="0"/>
                <a:t>Pre-processed Dataset</a:t>
              </a:r>
            </a:p>
          </p:txBody>
        </p:sp>
        <p:sp>
          <p:nvSpPr>
            <p:cNvPr id="14" name="Rectangle: Rounded Corners 13">
              <a:extLst>
                <a:ext uri="{FF2B5EF4-FFF2-40B4-BE49-F238E27FC236}">
                  <a16:creationId xmlns:a16="http://schemas.microsoft.com/office/drawing/2014/main" id="{8F1D46E1-F9CB-4D7D-ADF2-FC9498DFB6AB}"/>
                </a:ext>
              </a:extLst>
            </p:cNvPr>
            <p:cNvSpPr/>
            <p:nvPr/>
          </p:nvSpPr>
          <p:spPr>
            <a:xfrm>
              <a:off x="849568" y="2594824"/>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D1E05B41-EF85-A1EA-C48C-BF046B8D9929}"/>
              </a:ext>
            </a:extLst>
          </p:cNvPr>
          <p:cNvGrpSpPr/>
          <p:nvPr/>
        </p:nvGrpSpPr>
        <p:grpSpPr>
          <a:xfrm>
            <a:off x="2947647" y="2820449"/>
            <a:ext cx="1770433" cy="1463040"/>
            <a:chOff x="3169180" y="2578418"/>
            <a:chExt cx="1770433" cy="1463040"/>
          </a:xfrm>
        </p:grpSpPr>
        <p:pic>
          <p:nvPicPr>
            <p:cNvPr id="10252" name="Picture 12">
              <a:extLst>
                <a:ext uri="{FF2B5EF4-FFF2-40B4-BE49-F238E27FC236}">
                  <a16:creationId xmlns:a16="http://schemas.microsoft.com/office/drawing/2014/main" id="{F583F7AE-0623-B47D-275C-A42B214A48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9097" y="2612952"/>
              <a:ext cx="1183771" cy="11837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412475-0A39-F594-02D5-DB7375DA71AF}"/>
                </a:ext>
              </a:extLst>
            </p:cNvPr>
            <p:cNvSpPr txBox="1"/>
            <p:nvPr/>
          </p:nvSpPr>
          <p:spPr>
            <a:xfrm>
              <a:off x="3340320" y="3766650"/>
              <a:ext cx="1599293" cy="206477"/>
            </a:xfrm>
            <a:prstGeom prst="rect">
              <a:avLst/>
            </a:prstGeom>
          </p:spPr>
          <p:txBody>
            <a:bodyPr wrap="square" rtlCol="0">
              <a:noAutofit/>
            </a:bodyPr>
            <a:lstStyle/>
            <a:p>
              <a:pPr algn="l"/>
              <a:r>
                <a:rPr lang="en-US" sz="1000" dirty="0"/>
                <a:t>Data Encoding</a:t>
              </a:r>
            </a:p>
          </p:txBody>
        </p:sp>
        <p:sp>
          <p:nvSpPr>
            <p:cNvPr id="23" name="Rectangle: Rounded Corners 22">
              <a:extLst>
                <a:ext uri="{FF2B5EF4-FFF2-40B4-BE49-F238E27FC236}">
                  <a16:creationId xmlns:a16="http://schemas.microsoft.com/office/drawing/2014/main" id="{7221BB39-F245-1796-813A-E77FCEA4D68A}"/>
                </a:ext>
              </a:extLst>
            </p:cNvPr>
            <p:cNvSpPr/>
            <p:nvPr/>
          </p:nvSpPr>
          <p:spPr>
            <a:xfrm>
              <a:off x="3169180" y="2578418"/>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22B0F8B-B4F2-65BC-02B7-5B7D30A93FAB}"/>
              </a:ext>
            </a:extLst>
          </p:cNvPr>
          <p:cNvGrpSpPr/>
          <p:nvPr/>
        </p:nvGrpSpPr>
        <p:grpSpPr>
          <a:xfrm>
            <a:off x="4849949" y="2786728"/>
            <a:ext cx="2034271" cy="1501452"/>
            <a:chOff x="4993193" y="2518099"/>
            <a:chExt cx="2034271" cy="1501452"/>
          </a:xfrm>
        </p:grpSpPr>
        <p:pic>
          <p:nvPicPr>
            <p:cNvPr id="10250" name="Picture 10">
              <a:extLst>
                <a:ext uri="{FF2B5EF4-FFF2-40B4-BE49-F238E27FC236}">
                  <a16:creationId xmlns:a16="http://schemas.microsoft.com/office/drawing/2014/main" id="{A575DA3B-C440-4F80-5F72-46B1A7862C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3193" y="2518099"/>
              <a:ext cx="2034271" cy="13325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50600F-3311-7948-F43A-FA5299C116E7}"/>
                </a:ext>
              </a:extLst>
            </p:cNvPr>
            <p:cNvSpPr txBox="1"/>
            <p:nvPr/>
          </p:nvSpPr>
          <p:spPr>
            <a:xfrm>
              <a:off x="5369072" y="3737627"/>
              <a:ext cx="1599293" cy="206477"/>
            </a:xfrm>
            <a:prstGeom prst="rect">
              <a:avLst/>
            </a:prstGeom>
          </p:spPr>
          <p:txBody>
            <a:bodyPr wrap="square" rtlCol="0">
              <a:noAutofit/>
            </a:bodyPr>
            <a:lstStyle/>
            <a:p>
              <a:pPr algn="l"/>
              <a:r>
                <a:rPr lang="en-US" sz="900" dirty="0"/>
                <a:t>Filling Missing Values </a:t>
              </a:r>
            </a:p>
          </p:txBody>
        </p:sp>
        <p:sp>
          <p:nvSpPr>
            <p:cNvPr id="24" name="Rectangle: Rounded Corners 23">
              <a:extLst>
                <a:ext uri="{FF2B5EF4-FFF2-40B4-BE49-F238E27FC236}">
                  <a16:creationId xmlns:a16="http://schemas.microsoft.com/office/drawing/2014/main" id="{777D9EF8-4725-7F8C-DFC3-70F4A41226D7}"/>
                </a:ext>
              </a:extLst>
            </p:cNvPr>
            <p:cNvSpPr/>
            <p:nvPr/>
          </p:nvSpPr>
          <p:spPr>
            <a:xfrm>
              <a:off x="5315618" y="2556511"/>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B233AA61-22E3-3CBE-E06E-3EC3A64E0D35}"/>
              </a:ext>
            </a:extLst>
          </p:cNvPr>
          <p:cNvCxnSpPr>
            <a:cxnSpLocks/>
            <a:stCxn id="10" idx="3"/>
            <a:endCxn id="12" idx="1"/>
          </p:cNvCxnSpPr>
          <p:nvPr/>
        </p:nvCxnSpPr>
        <p:spPr>
          <a:xfrm flipV="1">
            <a:off x="1971386" y="1868097"/>
            <a:ext cx="913210" cy="1095"/>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16BBF1-501C-AAD9-5DC2-2E14F51118D6}"/>
              </a:ext>
            </a:extLst>
          </p:cNvPr>
          <p:cNvCxnSpPr>
            <a:cxnSpLocks/>
            <a:stCxn id="12" idx="3"/>
            <a:endCxn id="13" idx="1"/>
          </p:cNvCxnSpPr>
          <p:nvPr/>
        </p:nvCxnSpPr>
        <p:spPr>
          <a:xfrm>
            <a:off x="4164756" y="1868097"/>
            <a:ext cx="836391" cy="15630"/>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56AC700-129E-9658-5F6E-82D2FA5B2AB3}"/>
              </a:ext>
            </a:extLst>
          </p:cNvPr>
          <p:cNvCxnSpPr>
            <a:stCxn id="14" idx="3"/>
            <a:endCxn id="23" idx="1"/>
          </p:cNvCxnSpPr>
          <p:nvPr/>
        </p:nvCxnSpPr>
        <p:spPr>
          <a:xfrm flipV="1">
            <a:off x="1989058" y="3551969"/>
            <a:ext cx="958589" cy="8828"/>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38983A4-9BB3-1BD1-18BF-906E25FCE7DC}"/>
              </a:ext>
            </a:extLst>
          </p:cNvPr>
          <p:cNvCxnSpPr>
            <a:stCxn id="23" idx="3"/>
            <a:endCxn id="24" idx="1"/>
          </p:cNvCxnSpPr>
          <p:nvPr/>
        </p:nvCxnSpPr>
        <p:spPr>
          <a:xfrm>
            <a:off x="4227807" y="3551969"/>
            <a:ext cx="944567" cy="4691"/>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sp>
        <p:nvSpPr>
          <p:cNvPr id="59" name="Freeform: Shape 58">
            <a:extLst>
              <a:ext uri="{FF2B5EF4-FFF2-40B4-BE49-F238E27FC236}">
                <a16:creationId xmlns:a16="http://schemas.microsoft.com/office/drawing/2014/main" id="{7A6B409B-7CF9-B37C-0123-44C76ADAA1C5}"/>
              </a:ext>
            </a:extLst>
          </p:cNvPr>
          <p:cNvSpPr/>
          <p:nvPr/>
        </p:nvSpPr>
        <p:spPr>
          <a:xfrm>
            <a:off x="6291392" y="1891318"/>
            <a:ext cx="835912" cy="1727190"/>
          </a:xfrm>
          <a:custGeom>
            <a:avLst/>
            <a:gdLst>
              <a:gd name="connsiteX0" fmla="*/ 0 w 938238"/>
              <a:gd name="connsiteY0" fmla="*/ 0 h 1727190"/>
              <a:gd name="connsiteX1" fmla="*/ 812800 w 938238"/>
              <a:gd name="connsiteY1" fmla="*/ 390770 h 1727190"/>
              <a:gd name="connsiteX2" fmla="*/ 875323 w 938238"/>
              <a:gd name="connsiteY2" fmla="*/ 1219200 h 1727190"/>
              <a:gd name="connsiteX3" fmla="*/ 218831 w 938238"/>
              <a:gd name="connsiteY3" fmla="*/ 1688123 h 1727190"/>
              <a:gd name="connsiteX4" fmla="*/ 211015 w 938238"/>
              <a:gd name="connsiteY4" fmla="*/ 1703754 h 1727190"/>
              <a:gd name="connsiteX5" fmla="*/ 203200 w 938238"/>
              <a:gd name="connsiteY5" fmla="*/ 1719385 h 172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8238" h="1727190">
                <a:moveTo>
                  <a:pt x="0" y="0"/>
                </a:moveTo>
                <a:cubicBezTo>
                  <a:pt x="333456" y="93785"/>
                  <a:pt x="666913" y="187570"/>
                  <a:pt x="812800" y="390770"/>
                </a:cubicBezTo>
                <a:cubicBezTo>
                  <a:pt x="958687" y="593970"/>
                  <a:pt x="974318" y="1002975"/>
                  <a:pt x="875323" y="1219200"/>
                </a:cubicBezTo>
                <a:cubicBezTo>
                  <a:pt x="776328" y="1435425"/>
                  <a:pt x="329549" y="1607364"/>
                  <a:pt x="218831" y="1688123"/>
                </a:cubicBezTo>
                <a:cubicBezTo>
                  <a:pt x="108113" y="1768882"/>
                  <a:pt x="213620" y="1698544"/>
                  <a:pt x="211015" y="1703754"/>
                </a:cubicBezTo>
                <a:lnTo>
                  <a:pt x="203200" y="1719385"/>
                </a:lnTo>
              </a:path>
            </a:pathLst>
          </a:cu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54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23</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Pre-processing Data</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34747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897125"/>
            <a:ext cx="2401776" cy="648930"/>
            <a:chOff x="6815966" y="107483"/>
            <a:chExt cx="240177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6975987" y="191728"/>
              <a:ext cx="2241755" cy="309716"/>
            </a:xfrm>
            <a:prstGeom prst="rect">
              <a:avLst/>
            </a:prstGeom>
          </p:spPr>
          <p:txBody>
            <a:bodyPr wrap="square" rtlCol="0">
              <a:noAutofit/>
            </a:bodyPr>
            <a:lstStyle/>
            <a:p>
              <a:pPr algn="l"/>
              <a:r>
                <a:rPr lang="en-US" sz="2400" b="1" dirty="0"/>
                <a:t>METHODOLOGY</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3" y="155797"/>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39" y="1832918"/>
            <a:ext cx="1904891" cy="454465"/>
            <a:chOff x="6781883" y="107485"/>
            <a:chExt cx="293478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474908" y="191728"/>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26" name="Group 25">
            <a:extLst>
              <a:ext uri="{FF2B5EF4-FFF2-40B4-BE49-F238E27FC236}">
                <a16:creationId xmlns:a16="http://schemas.microsoft.com/office/drawing/2014/main" id="{C0D83691-D30A-2A36-8E0D-F50F024458E5}"/>
              </a:ext>
            </a:extLst>
          </p:cNvPr>
          <p:cNvGrpSpPr/>
          <p:nvPr/>
        </p:nvGrpSpPr>
        <p:grpSpPr>
          <a:xfrm>
            <a:off x="431835" y="1965961"/>
            <a:ext cx="1567987" cy="1463040"/>
            <a:chOff x="3127531" y="946657"/>
            <a:chExt cx="1567987" cy="1463040"/>
          </a:xfrm>
        </p:grpSpPr>
        <p:pic>
          <p:nvPicPr>
            <p:cNvPr id="10246" name="Picture 6">
              <a:extLst>
                <a:ext uri="{FF2B5EF4-FFF2-40B4-BE49-F238E27FC236}">
                  <a16:creationId xmlns:a16="http://schemas.microsoft.com/office/drawing/2014/main" id="{EF39D666-677E-A70F-38AB-EDB7BCE7C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0640" y="985890"/>
              <a:ext cx="950255" cy="11755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E5FAB8F-EAB0-E015-D5E8-BAA10F01A99D}"/>
                </a:ext>
              </a:extLst>
            </p:cNvPr>
            <p:cNvSpPr txBox="1"/>
            <p:nvPr/>
          </p:nvSpPr>
          <p:spPr>
            <a:xfrm>
              <a:off x="3193311" y="2121071"/>
              <a:ext cx="1502207" cy="178587"/>
            </a:xfrm>
            <a:prstGeom prst="rect">
              <a:avLst/>
            </a:prstGeom>
          </p:spPr>
          <p:txBody>
            <a:bodyPr wrap="square" rtlCol="0">
              <a:noAutofit/>
            </a:bodyPr>
            <a:lstStyle/>
            <a:p>
              <a:pPr algn="l"/>
              <a:r>
                <a:rPr lang="en-US" sz="1000" dirty="0"/>
                <a:t>Dropping  Columns</a:t>
              </a:r>
            </a:p>
          </p:txBody>
        </p:sp>
        <p:sp>
          <p:nvSpPr>
            <p:cNvPr id="12" name="Rectangle: Rounded Corners 11">
              <a:extLst>
                <a:ext uri="{FF2B5EF4-FFF2-40B4-BE49-F238E27FC236}">
                  <a16:creationId xmlns:a16="http://schemas.microsoft.com/office/drawing/2014/main" id="{31E312D5-A55C-B284-64AA-73AFCE2188F8}"/>
                </a:ext>
              </a:extLst>
            </p:cNvPr>
            <p:cNvSpPr/>
            <p:nvPr/>
          </p:nvSpPr>
          <p:spPr>
            <a:xfrm>
              <a:off x="3127531" y="946657"/>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167A429E-7490-0CEF-B5B2-213FBB2F5987}"/>
              </a:ext>
            </a:extLst>
          </p:cNvPr>
          <p:cNvSpPr txBox="1"/>
          <p:nvPr/>
        </p:nvSpPr>
        <p:spPr>
          <a:xfrm>
            <a:off x="618938" y="1001173"/>
            <a:ext cx="6117018" cy="490978"/>
          </a:xfrm>
          <a:prstGeom prst="rect">
            <a:avLst/>
          </a:prstGeom>
        </p:spPr>
        <p:txBody>
          <a:bodyPr wrap="square" rtlCol="0">
            <a:normAutofit/>
          </a:bodyPr>
          <a:lstStyle/>
          <a:p>
            <a:pPr marL="285750" indent="-285750" algn="l">
              <a:buFont typeface="Wingdings" panose="05000000000000000000" pitchFamily="2" charset="2"/>
              <a:buChar char="q"/>
            </a:pPr>
            <a:r>
              <a:rPr lang="en-US" sz="1400" dirty="0"/>
              <a:t>Unnecessary columns should be dropped.</a:t>
            </a:r>
          </a:p>
        </p:txBody>
      </p:sp>
      <p:pic>
        <p:nvPicPr>
          <p:cNvPr id="40" name="Picture 39">
            <a:extLst>
              <a:ext uri="{FF2B5EF4-FFF2-40B4-BE49-F238E27FC236}">
                <a16:creationId xmlns:a16="http://schemas.microsoft.com/office/drawing/2014/main" id="{A9BC1510-5913-199A-384F-21210BE06CB5}"/>
              </a:ext>
            </a:extLst>
          </p:cNvPr>
          <p:cNvPicPr>
            <a:picLocks noChangeAspect="1"/>
          </p:cNvPicPr>
          <p:nvPr/>
        </p:nvPicPr>
        <p:blipFill rotWithShape="1">
          <a:blip r:embed="rId3"/>
          <a:srcRect l="7505" t="27492" r="25577" b="31386"/>
          <a:stretch/>
        </p:blipFill>
        <p:spPr>
          <a:xfrm>
            <a:off x="1840299" y="1861150"/>
            <a:ext cx="5725936" cy="1979225"/>
          </a:xfrm>
          <a:prstGeom prst="rect">
            <a:avLst/>
          </a:prstGeom>
        </p:spPr>
      </p:pic>
    </p:spTree>
    <p:extLst>
      <p:ext uri="{BB962C8B-B14F-4D97-AF65-F5344CB8AC3E}">
        <p14:creationId xmlns:p14="http://schemas.microsoft.com/office/powerpoint/2010/main" val="35134733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24</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Pre-processing Data</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34747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897125"/>
            <a:ext cx="2401776" cy="648930"/>
            <a:chOff x="6815966" y="107483"/>
            <a:chExt cx="240177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6975987" y="191728"/>
              <a:ext cx="2241755" cy="309716"/>
            </a:xfrm>
            <a:prstGeom prst="rect">
              <a:avLst/>
            </a:prstGeom>
          </p:spPr>
          <p:txBody>
            <a:bodyPr wrap="square" rtlCol="0">
              <a:noAutofit/>
            </a:bodyPr>
            <a:lstStyle/>
            <a:p>
              <a:pPr algn="l"/>
              <a:r>
                <a:rPr lang="en-US" sz="2400" b="1" dirty="0"/>
                <a:t>METHODOLOGY</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3" y="155797"/>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39" y="1832918"/>
            <a:ext cx="1904891" cy="454465"/>
            <a:chOff x="6781883" y="107485"/>
            <a:chExt cx="293478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474908" y="191728"/>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25" name="Group 24">
            <a:extLst>
              <a:ext uri="{FF2B5EF4-FFF2-40B4-BE49-F238E27FC236}">
                <a16:creationId xmlns:a16="http://schemas.microsoft.com/office/drawing/2014/main" id="{6AA42BEF-9165-43E9-AFC3-AC6965F0CBEC}"/>
              </a:ext>
            </a:extLst>
          </p:cNvPr>
          <p:cNvGrpSpPr/>
          <p:nvPr/>
        </p:nvGrpSpPr>
        <p:grpSpPr>
          <a:xfrm>
            <a:off x="546454" y="1094767"/>
            <a:ext cx="1580458" cy="1505945"/>
            <a:chOff x="687124" y="938464"/>
            <a:chExt cx="1580458" cy="1505945"/>
          </a:xfrm>
        </p:grpSpPr>
        <p:pic>
          <p:nvPicPr>
            <p:cNvPr id="10244" name="Picture 4">
              <a:extLst>
                <a:ext uri="{FF2B5EF4-FFF2-40B4-BE49-F238E27FC236}">
                  <a16:creationId xmlns:a16="http://schemas.microsoft.com/office/drawing/2014/main" id="{C1E47BBA-D3AD-B4AA-9408-47CF664C12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963"/>
            <a:stretch/>
          </p:blipFill>
          <p:spPr bwMode="auto">
            <a:xfrm>
              <a:off x="687124" y="938464"/>
              <a:ext cx="1580458" cy="13123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BE8DBB1-7A33-304E-52BD-07710DAD85DA}"/>
                </a:ext>
              </a:extLst>
            </p:cNvPr>
            <p:cNvSpPr txBox="1"/>
            <p:nvPr/>
          </p:nvSpPr>
          <p:spPr>
            <a:xfrm>
              <a:off x="958276" y="2166438"/>
              <a:ext cx="1262601" cy="206477"/>
            </a:xfrm>
            <a:prstGeom prst="rect">
              <a:avLst/>
            </a:prstGeom>
          </p:spPr>
          <p:txBody>
            <a:bodyPr wrap="square" rtlCol="0">
              <a:noAutofit/>
            </a:bodyPr>
            <a:lstStyle/>
            <a:p>
              <a:pPr algn="l"/>
              <a:r>
                <a:rPr lang="en-US" sz="1000" dirty="0"/>
                <a:t>Describe Dataset</a:t>
              </a:r>
            </a:p>
          </p:txBody>
        </p:sp>
        <p:sp>
          <p:nvSpPr>
            <p:cNvPr id="10" name="Rectangle: Rounded Corners 9">
              <a:extLst>
                <a:ext uri="{FF2B5EF4-FFF2-40B4-BE49-F238E27FC236}">
                  <a16:creationId xmlns:a16="http://schemas.microsoft.com/office/drawing/2014/main" id="{C7915390-B12A-BFCD-041F-3D6D4A4B9EF8}"/>
                </a:ext>
              </a:extLst>
            </p:cNvPr>
            <p:cNvSpPr/>
            <p:nvPr/>
          </p:nvSpPr>
          <p:spPr>
            <a:xfrm>
              <a:off x="831896" y="981369"/>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0D83691-D30A-2A36-8E0D-F50F024458E5}"/>
              </a:ext>
            </a:extLst>
          </p:cNvPr>
          <p:cNvGrpSpPr/>
          <p:nvPr/>
        </p:nvGrpSpPr>
        <p:grpSpPr>
          <a:xfrm>
            <a:off x="2884596" y="1136577"/>
            <a:ext cx="1567987" cy="1463040"/>
            <a:chOff x="3127531" y="946657"/>
            <a:chExt cx="1567987" cy="1463040"/>
          </a:xfrm>
        </p:grpSpPr>
        <p:pic>
          <p:nvPicPr>
            <p:cNvPr id="10246" name="Picture 6">
              <a:extLst>
                <a:ext uri="{FF2B5EF4-FFF2-40B4-BE49-F238E27FC236}">
                  <a16:creationId xmlns:a16="http://schemas.microsoft.com/office/drawing/2014/main" id="{EF39D666-677E-A70F-38AB-EDB7BCE7C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0640" y="985890"/>
              <a:ext cx="950255" cy="11755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E5FAB8F-EAB0-E015-D5E8-BAA10F01A99D}"/>
                </a:ext>
              </a:extLst>
            </p:cNvPr>
            <p:cNvSpPr txBox="1"/>
            <p:nvPr/>
          </p:nvSpPr>
          <p:spPr>
            <a:xfrm>
              <a:off x="3193311" y="2121071"/>
              <a:ext cx="1502207" cy="178587"/>
            </a:xfrm>
            <a:prstGeom prst="rect">
              <a:avLst/>
            </a:prstGeom>
          </p:spPr>
          <p:txBody>
            <a:bodyPr wrap="square" rtlCol="0">
              <a:noAutofit/>
            </a:bodyPr>
            <a:lstStyle/>
            <a:p>
              <a:pPr algn="l"/>
              <a:r>
                <a:rPr lang="en-US" sz="1000" dirty="0"/>
                <a:t>Dropping  Columns</a:t>
              </a:r>
            </a:p>
          </p:txBody>
        </p:sp>
        <p:sp>
          <p:nvSpPr>
            <p:cNvPr id="12" name="Rectangle: Rounded Corners 11">
              <a:extLst>
                <a:ext uri="{FF2B5EF4-FFF2-40B4-BE49-F238E27FC236}">
                  <a16:creationId xmlns:a16="http://schemas.microsoft.com/office/drawing/2014/main" id="{31E312D5-A55C-B284-64AA-73AFCE2188F8}"/>
                </a:ext>
              </a:extLst>
            </p:cNvPr>
            <p:cNvSpPr/>
            <p:nvPr/>
          </p:nvSpPr>
          <p:spPr>
            <a:xfrm>
              <a:off x="3127531" y="946657"/>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FE17E24-0B82-ECEA-A3C2-0483FFCC1042}"/>
              </a:ext>
            </a:extLst>
          </p:cNvPr>
          <p:cNvGrpSpPr/>
          <p:nvPr/>
        </p:nvGrpSpPr>
        <p:grpSpPr>
          <a:xfrm>
            <a:off x="5001147" y="1152207"/>
            <a:ext cx="1699777" cy="1463040"/>
            <a:chOff x="5155647" y="972921"/>
            <a:chExt cx="1699777" cy="1463040"/>
          </a:xfrm>
        </p:grpSpPr>
        <p:pic>
          <p:nvPicPr>
            <p:cNvPr id="10248" name="Picture 8">
              <a:extLst>
                <a:ext uri="{FF2B5EF4-FFF2-40B4-BE49-F238E27FC236}">
                  <a16:creationId xmlns:a16="http://schemas.microsoft.com/office/drawing/2014/main" id="{883AA13A-1A20-B81A-E2B0-24224D067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5178" y="1141868"/>
              <a:ext cx="863801" cy="9662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B1B95D-0EB7-0A3C-1C97-776F645BBDFB}"/>
                </a:ext>
              </a:extLst>
            </p:cNvPr>
            <p:cNvSpPr txBox="1"/>
            <p:nvPr/>
          </p:nvSpPr>
          <p:spPr>
            <a:xfrm>
              <a:off x="5256131" y="2143104"/>
              <a:ext cx="1599293" cy="206477"/>
            </a:xfrm>
            <a:prstGeom prst="rect">
              <a:avLst/>
            </a:prstGeom>
          </p:spPr>
          <p:txBody>
            <a:bodyPr wrap="square" rtlCol="0">
              <a:noAutofit/>
            </a:bodyPr>
            <a:lstStyle/>
            <a:p>
              <a:pPr algn="l"/>
              <a:r>
                <a:rPr lang="en-US" sz="1000" dirty="0"/>
                <a:t>Checking NULL Values</a:t>
              </a:r>
            </a:p>
          </p:txBody>
        </p:sp>
        <p:sp>
          <p:nvSpPr>
            <p:cNvPr id="13" name="Rectangle: Rounded Corners 12">
              <a:extLst>
                <a:ext uri="{FF2B5EF4-FFF2-40B4-BE49-F238E27FC236}">
                  <a16:creationId xmlns:a16="http://schemas.microsoft.com/office/drawing/2014/main" id="{A269FB64-0D07-4DE6-1093-3CED4DC18744}"/>
                </a:ext>
              </a:extLst>
            </p:cNvPr>
            <p:cNvSpPr/>
            <p:nvPr/>
          </p:nvSpPr>
          <p:spPr>
            <a:xfrm>
              <a:off x="5155647" y="972921"/>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5595000A-AF70-0AFF-4794-A66D9A7FCF33}"/>
              </a:ext>
            </a:extLst>
          </p:cNvPr>
          <p:cNvGrpSpPr/>
          <p:nvPr/>
        </p:nvGrpSpPr>
        <p:grpSpPr>
          <a:xfrm>
            <a:off x="700877" y="2829277"/>
            <a:ext cx="1599293" cy="1463040"/>
            <a:chOff x="841547" y="2594824"/>
            <a:chExt cx="1599293" cy="1463040"/>
          </a:xfrm>
        </p:grpSpPr>
        <p:pic>
          <p:nvPicPr>
            <p:cNvPr id="10254" name="Picture 14">
              <a:extLst>
                <a:ext uri="{FF2B5EF4-FFF2-40B4-BE49-F238E27FC236}">
                  <a16:creationId xmlns:a16="http://schemas.microsoft.com/office/drawing/2014/main" id="{2FD0C988-8AEA-1337-C336-5970D6C3D9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276" y="2684977"/>
              <a:ext cx="1037009" cy="1037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1C4329C-D851-CC30-59F1-F35268019FA7}"/>
                </a:ext>
              </a:extLst>
            </p:cNvPr>
            <p:cNvSpPr txBox="1"/>
            <p:nvPr/>
          </p:nvSpPr>
          <p:spPr>
            <a:xfrm>
              <a:off x="841547" y="3738028"/>
              <a:ext cx="1599293" cy="206477"/>
            </a:xfrm>
            <a:prstGeom prst="rect">
              <a:avLst/>
            </a:prstGeom>
          </p:spPr>
          <p:txBody>
            <a:bodyPr wrap="square" rtlCol="0">
              <a:noAutofit/>
            </a:bodyPr>
            <a:lstStyle/>
            <a:p>
              <a:pPr algn="l"/>
              <a:r>
                <a:rPr lang="en-US" sz="1000" dirty="0"/>
                <a:t>Pre-processed Dataset</a:t>
              </a:r>
            </a:p>
          </p:txBody>
        </p:sp>
        <p:sp>
          <p:nvSpPr>
            <p:cNvPr id="14" name="Rectangle: Rounded Corners 13">
              <a:extLst>
                <a:ext uri="{FF2B5EF4-FFF2-40B4-BE49-F238E27FC236}">
                  <a16:creationId xmlns:a16="http://schemas.microsoft.com/office/drawing/2014/main" id="{8F1D46E1-F9CB-4D7D-ADF2-FC9498DFB6AB}"/>
                </a:ext>
              </a:extLst>
            </p:cNvPr>
            <p:cNvSpPr/>
            <p:nvPr/>
          </p:nvSpPr>
          <p:spPr>
            <a:xfrm>
              <a:off x="849568" y="2594824"/>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D1E05B41-EF85-A1EA-C48C-BF046B8D9929}"/>
              </a:ext>
            </a:extLst>
          </p:cNvPr>
          <p:cNvGrpSpPr/>
          <p:nvPr/>
        </p:nvGrpSpPr>
        <p:grpSpPr>
          <a:xfrm>
            <a:off x="2947647" y="2820449"/>
            <a:ext cx="1770433" cy="1463040"/>
            <a:chOff x="3169180" y="2578418"/>
            <a:chExt cx="1770433" cy="1463040"/>
          </a:xfrm>
        </p:grpSpPr>
        <p:pic>
          <p:nvPicPr>
            <p:cNvPr id="10252" name="Picture 12">
              <a:extLst>
                <a:ext uri="{FF2B5EF4-FFF2-40B4-BE49-F238E27FC236}">
                  <a16:creationId xmlns:a16="http://schemas.microsoft.com/office/drawing/2014/main" id="{F583F7AE-0623-B47D-275C-A42B214A48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9097" y="2612952"/>
              <a:ext cx="1183771" cy="11837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412475-0A39-F594-02D5-DB7375DA71AF}"/>
                </a:ext>
              </a:extLst>
            </p:cNvPr>
            <p:cNvSpPr txBox="1"/>
            <p:nvPr/>
          </p:nvSpPr>
          <p:spPr>
            <a:xfrm>
              <a:off x="3340320" y="3766650"/>
              <a:ext cx="1599293" cy="206477"/>
            </a:xfrm>
            <a:prstGeom prst="rect">
              <a:avLst/>
            </a:prstGeom>
          </p:spPr>
          <p:txBody>
            <a:bodyPr wrap="square" rtlCol="0">
              <a:noAutofit/>
            </a:bodyPr>
            <a:lstStyle/>
            <a:p>
              <a:pPr algn="l"/>
              <a:r>
                <a:rPr lang="en-US" sz="1000" dirty="0"/>
                <a:t>Data Encoding</a:t>
              </a:r>
            </a:p>
          </p:txBody>
        </p:sp>
        <p:sp>
          <p:nvSpPr>
            <p:cNvPr id="23" name="Rectangle: Rounded Corners 22">
              <a:extLst>
                <a:ext uri="{FF2B5EF4-FFF2-40B4-BE49-F238E27FC236}">
                  <a16:creationId xmlns:a16="http://schemas.microsoft.com/office/drawing/2014/main" id="{7221BB39-F245-1796-813A-E77FCEA4D68A}"/>
                </a:ext>
              </a:extLst>
            </p:cNvPr>
            <p:cNvSpPr/>
            <p:nvPr/>
          </p:nvSpPr>
          <p:spPr>
            <a:xfrm>
              <a:off x="3169180" y="2578418"/>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22B0F8B-B4F2-65BC-02B7-5B7D30A93FAB}"/>
              </a:ext>
            </a:extLst>
          </p:cNvPr>
          <p:cNvGrpSpPr/>
          <p:nvPr/>
        </p:nvGrpSpPr>
        <p:grpSpPr>
          <a:xfrm>
            <a:off x="4849949" y="2786728"/>
            <a:ext cx="2034271" cy="1501452"/>
            <a:chOff x="4993193" y="2518099"/>
            <a:chExt cx="2034271" cy="1501452"/>
          </a:xfrm>
        </p:grpSpPr>
        <p:pic>
          <p:nvPicPr>
            <p:cNvPr id="10250" name="Picture 10">
              <a:extLst>
                <a:ext uri="{FF2B5EF4-FFF2-40B4-BE49-F238E27FC236}">
                  <a16:creationId xmlns:a16="http://schemas.microsoft.com/office/drawing/2014/main" id="{A575DA3B-C440-4F80-5F72-46B1A7862C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3193" y="2518099"/>
              <a:ext cx="2034271" cy="13325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50600F-3311-7948-F43A-FA5299C116E7}"/>
                </a:ext>
              </a:extLst>
            </p:cNvPr>
            <p:cNvSpPr txBox="1"/>
            <p:nvPr/>
          </p:nvSpPr>
          <p:spPr>
            <a:xfrm>
              <a:off x="5369072" y="3737627"/>
              <a:ext cx="1599293" cy="206477"/>
            </a:xfrm>
            <a:prstGeom prst="rect">
              <a:avLst/>
            </a:prstGeom>
          </p:spPr>
          <p:txBody>
            <a:bodyPr wrap="square" rtlCol="0">
              <a:noAutofit/>
            </a:bodyPr>
            <a:lstStyle/>
            <a:p>
              <a:pPr algn="l"/>
              <a:r>
                <a:rPr lang="en-US" sz="900" dirty="0"/>
                <a:t>Filling Missing Values </a:t>
              </a:r>
            </a:p>
          </p:txBody>
        </p:sp>
        <p:sp>
          <p:nvSpPr>
            <p:cNvPr id="24" name="Rectangle: Rounded Corners 23">
              <a:extLst>
                <a:ext uri="{FF2B5EF4-FFF2-40B4-BE49-F238E27FC236}">
                  <a16:creationId xmlns:a16="http://schemas.microsoft.com/office/drawing/2014/main" id="{777D9EF8-4725-7F8C-DFC3-70F4A41226D7}"/>
                </a:ext>
              </a:extLst>
            </p:cNvPr>
            <p:cNvSpPr/>
            <p:nvPr/>
          </p:nvSpPr>
          <p:spPr>
            <a:xfrm>
              <a:off x="5315618" y="2556511"/>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B233AA61-22E3-3CBE-E06E-3EC3A64E0D35}"/>
              </a:ext>
            </a:extLst>
          </p:cNvPr>
          <p:cNvCxnSpPr>
            <a:cxnSpLocks/>
            <a:stCxn id="10" idx="3"/>
            <a:endCxn id="12" idx="1"/>
          </p:cNvCxnSpPr>
          <p:nvPr/>
        </p:nvCxnSpPr>
        <p:spPr>
          <a:xfrm flipV="1">
            <a:off x="1971386" y="1868097"/>
            <a:ext cx="913210" cy="1095"/>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16BBF1-501C-AAD9-5DC2-2E14F51118D6}"/>
              </a:ext>
            </a:extLst>
          </p:cNvPr>
          <p:cNvCxnSpPr>
            <a:cxnSpLocks/>
            <a:stCxn id="12" idx="3"/>
            <a:endCxn id="13" idx="1"/>
          </p:cNvCxnSpPr>
          <p:nvPr/>
        </p:nvCxnSpPr>
        <p:spPr>
          <a:xfrm>
            <a:off x="4164756" y="1868097"/>
            <a:ext cx="836391" cy="15630"/>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56AC700-129E-9658-5F6E-82D2FA5B2AB3}"/>
              </a:ext>
            </a:extLst>
          </p:cNvPr>
          <p:cNvCxnSpPr>
            <a:stCxn id="14" idx="3"/>
            <a:endCxn id="23" idx="1"/>
          </p:cNvCxnSpPr>
          <p:nvPr/>
        </p:nvCxnSpPr>
        <p:spPr>
          <a:xfrm flipV="1">
            <a:off x="1989058" y="3551969"/>
            <a:ext cx="958589" cy="8828"/>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38983A4-9BB3-1BD1-18BF-906E25FCE7DC}"/>
              </a:ext>
            </a:extLst>
          </p:cNvPr>
          <p:cNvCxnSpPr>
            <a:stCxn id="23" idx="3"/>
            <a:endCxn id="24" idx="1"/>
          </p:cNvCxnSpPr>
          <p:nvPr/>
        </p:nvCxnSpPr>
        <p:spPr>
          <a:xfrm>
            <a:off x="4227807" y="3551969"/>
            <a:ext cx="944567" cy="4691"/>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sp>
        <p:nvSpPr>
          <p:cNvPr id="59" name="Freeform: Shape 58">
            <a:extLst>
              <a:ext uri="{FF2B5EF4-FFF2-40B4-BE49-F238E27FC236}">
                <a16:creationId xmlns:a16="http://schemas.microsoft.com/office/drawing/2014/main" id="{7A6B409B-7CF9-B37C-0123-44C76ADAA1C5}"/>
              </a:ext>
            </a:extLst>
          </p:cNvPr>
          <p:cNvSpPr/>
          <p:nvPr/>
        </p:nvSpPr>
        <p:spPr>
          <a:xfrm>
            <a:off x="6291392" y="1891318"/>
            <a:ext cx="835912" cy="1727190"/>
          </a:xfrm>
          <a:custGeom>
            <a:avLst/>
            <a:gdLst>
              <a:gd name="connsiteX0" fmla="*/ 0 w 938238"/>
              <a:gd name="connsiteY0" fmla="*/ 0 h 1727190"/>
              <a:gd name="connsiteX1" fmla="*/ 812800 w 938238"/>
              <a:gd name="connsiteY1" fmla="*/ 390770 h 1727190"/>
              <a:gd name="connsiteX2" fmla="*/ 875323 w 938238"/>
              <a:gd name="connsiteY2" fmla="*/ 1219200 h 1727190"/>
              <a:gd name="connsiteX3" fmla="*/ 218831 w 938238"/>
              <a:gd name="connsiteY3" fmla="*/ 1688123 h 1727190"/>
              <a:gd name="connsiteX4" fmla="*/ 211015 w 938238"/>
              <a:gd name="connsiteY4" fmla="*/ 1703754 h 1727190"/>
              <a:gd name="connsiteX5" fmla="*/ 203200 w 938238"/>
              <a:gd name="connsiteY5" fmla="*/ 1719385 h 172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8238" h="1727190">
                <a:moveTo>
                  <a:pt x="0" y="0"/>
                </a:moveTo>
                <a:cubicBezTo>
                  <a:pt x="333456" y="93785"/>
                  <a:pt x="666913" y="187570"/>
                  <a:pt x="812800" y="390770"/>
                </a:cubicBezTo>
                <a:cubicBezTo>
                  <a:pt x="958687" y="593970"/>
                  <a:pt x="974318" y="1002975"/>
                  <a:pt x="875323" y="1219200"/>
                </a:cubicBezTo>
                <a:cubicBezTo>
                  <a:pt x="776328" y="1435425"/>
                  <a:pt x="329549" y="1607364"/>
                  <a:pt x="218831" y="1688123"/>
                </a:cubicBezTo>
                <a:cubicBezTo>
                  <a:pt x="108113" y="1768882"/>
                  <a:pt x="213620" y="1698544"/>
                  <a:pt x="211015" y="1703754"/>
                </a:cubicBezTo>
                <a:lnTo>
                  <a:pt x="203200" y="1719385"/>
                </a:lnTo>
              </a:path>
            </a:pathLst>
          </a:cu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34466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25</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Pre-processing Data</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34747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897125"/>
            <a:ext cx="2401776" cy="648930"/>
            <a:chOff x="6815966" y="107483"/>
            <a:chExt cx="240177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6975987" y="191728"/>
              <a:ext cx="2241755" cy="309716"/>
            </a:xfrm>
            <a:prstGeom prst="rect">
              <a:avLst/>
            </a:prstGeom>
          </p:spPr>
          <p:txBody>
            <a:bodyPr wrap="square" rtlCol="0">
              <a:noAutofit/>
            </a:bodyPr>
            <a:lstStyle/>
            <a:p>
              <a:pPr algn="l"/>
              <a:r>
                <a:rPr lang="en-US" sz="2400" b="1" dirty="0"/>
                <a:t>METHODOLOGY</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3" y="155797"/>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39" y="1832918"/>
            <a:ext cx="1904891" cy="454465"/>
            <a:chOff x="6781883" y="107485"/>
            <a:chExt cx="293478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474908" y="191728"/>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27" name="Group 26">
            <a:extLst>
              <a:ext uri="{FF2B5EF4-FFF2-40B4-BE49-F238E27FC236}">
                <a16:creationId xmlns:a16="http://schemas.microsoft.com/office/drawing/2014/main" id="{DFE17E24-0B82-ECEA-A3C2-0483FFCC1042}"/>
              </a:ext>
            </a:extLst>
          </p:cNvPr>
          <p:cNvGrpSpPr/>
          <p:nvPr/>
        </p:nvGrpSpPr>
        <p:grpSpPr>
          <a:xfrm>
            <a:off x="525619" y="1974301"/>
            <a:ext cx="1605997" cy="1463040"/>
            <a:chOff x="5155647" y="972921"/>
            <a:chExt cx="1605997" cy="1463040"/>
          </a:xfrm>
        </p:grpSpPr>
        <p:pic>
          <p:nvPicPr>
            <p:cNvPr id="10248" name="Picture 8">
              <a:extLst>
                <a:ext uri="{FF2B5EF4-FFF2-40B4-BE49-F238E27FC236}">
                  <a16:creationId xmlns:a16="http://schemas.microsoft.com/office/drawing/2014/main" id="{883AA13A-1A20-B81A-E2B0-24224D0676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5178" y="1141868"/>
              <a:ext cx="863801" cy="9662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B1B95D-0EB7-0A3C-1C97-776F645BBDFB}"/>
                </a:ext>
              </a:extLst>
            </p:cNvPr>
            <p:cNvSpPr txBox="1"/>
            <p:nvPr/>
          </p:nvSpPr>
          <p:spPr>
            <a:xfrm>
              <a:off x="5162351" y="2109373"/>
              <a:ext cx="1599293" cy="206477"/>
            </a:xfrm>
            <a:prstGeom prst="rect">
              <a:avLst/>
            </a:prstGeom>
          </p:spPr>
          <p:txBody>
            <a:bodyPr wrap="square" rtlCol="0">
              <a:noAutofit/>
            </a:bodyPr>
            <a:lstStyle/>
            <a:p>
              <a:pPr algn="l"/>
              <a:r>
                <a:rPr lang="en-US" sz="1000" dirty="0"/>
                <a:t>Checking NULL Values</a:t>
              </a:r>
            </a:p>
          </p:txBody>
        </p:sp>
        <p:sp>
          <p:nvSpPr>
            <p:cNvPr id="13" name="Rectangle: Rounded Corners 12">
              <a:extLst>
                <a:ext uri="{FF2B5EF4-FFF2-40B4-BE49-F238E27FC236}">
                  <a16:creationId xmlns:a16="http://schemas.microsoft.com/office/drawing/2014/main" id="{A269FB64-0D07-4DE6-1093-3CED4DC18744}"/>
                </a:ext>
              </a:extLst>
            </p:cNvPr>
            <p:cNvSpPr/>
            <p:nvPr/>
          </p:nvSpPr>
          <p:spPr>
            <a:xfrm>
              <a:off x="5155647" y="972921"/>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685E27FF-FAA2-147B-3C1E-5F629C63E7B2}"/>
              </a:ext>
            </a:extLst>
          </p:cNvPr>
          <p:cNvSpPr txBox="1"/>
          <p:nvPr/>
        </p:nvSpPr>
        <p:spPr>
          <a:xfrm>
            <a:off x="618938" y="1001173"/>
            <a:ext cx="6117018" cy="490978"/>
          </a:xfrm>
          <a:prstGeom prst="rect">
            <a:avLst/>
          </a:prstGeom>
        </p:spPr>
        <p:txBody>
          <a:bodyPr wrap="square" rtlCol="0">
            <a:normAutofit/>
          </a:bodyPr>
          <a:lstStyle/>
          <a:p>
            <a:pPr marL="285750" indent="-285750" algn="l">
              <a:buFont typeface="Wingdings" panose="05000000000000000000" pitchFamily="2" charset="2"/>
              <a:buChar char="q"/>
            </a:pPr>
            <a:r>
              <a:rPr lang="en-US" sz="1400" dirty="0"/>
              <a:t>Checking how many null values are available in each column.</a:t>
            </a:r>
          </a:p>
        </p:txBody>
      </p:sp>
      <p:pic>
        <p:nvPicPr>
          <p:cNvPr id="40" name="Picture 39">
            <a:extLst>
              <a:ext uri="{FF2B5EF4-FFF2-40B4-BE49-F238E27FC236}">
                <a16:creationId xmlns:a16="http://schemas.microsoft.com/office/drawing/2014/main" id="{D2BF3B02-1D48-8F58-5B82-3C57DBA32407}"/>
              </a:ext>
            </a:extLst>
          </p:cNvPr>
          <p:cNvPicPr>
            <a:picLocks noChangeAspect="1"/>
          </p:cNvPicPr>
          <p:nvPr/>
        </p:nvPicPr>
        <p:blipFill rotWithShape="1">
          <a:blip r:embed="rId3"/>
          <a:srcRect l="7555" t="22019" r="40819" b="25792"/>
          <a:stretch/>
        </p:blipFill>
        <p:spPr>
          <a:xfrm>
            <a:off x="2190600" y="1790815"/>
            <a:ext cx="4976472" cy="2829757"/>
          </a:xfrm>
          <a:prstGeom prst="rect">
            <a:avLst/>
          </a:prstGeom>
        </p:spPr>
      </p:pic>
    </p:spTree>
    <p:extLst>
      <p:ext uri="{BB962C8B-B14F-4D97-AF65-F5344CB8AC3E}">
        <p14:creationId xmlns:p14="http://schemas.microsoft.com/office/powerpoint/2010/main" val="22787275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26</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Pre-processing Data</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34747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897125"/>
            <a:ext cx="2401776" cy="648930"/>
            <a:chOff x="6815966" y="107483"/>
            <a:chExt cx="240177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6975987" y="191728"/>
              <a:ext cx="2241755" cy="309716"/>
            </a:xfrm>
            <a:prstGeom prst="rect">
              <a:avLst/>
            </a:prstGeom>
          </p:spPr>
          <p:txBody>
            <a:bodyPr wrap="square" rtlCol="0">
              <a:noAutofit/>
            </a:bodyPr>
            <a:lstStyle/>
            <a:p>
              <a:pPr algn="l"/>
              <a:r>
                <a:rPr lang="en-US" sz="2400" b="1" dirty="0"/>
                <a:t>METHODOLOGY</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3" y="155797"/>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39" y="1832918"/>
            <a:ext cx="1904891" cy="454465"/>
            <a:chOff x="6781883" y="107485"/>
            <a:chExt cx="293478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474908" y="191728"/>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25" name="Group 24">
            <a:extLst>
              <a:ext uri="{FF2B5EF4-FFF2-40B4-BE49-F238E27FC236}">
                <a16:creationId xmlns:a16="http://schemas.microsoft.com/office/drawing/2014/main" id="{6AA42BEF-9165-43E9-AFC3-AC6965F0CBEC}"/>
              </a:ext>
            </a:extLst>
          </p:cNvPr>
          <p:cNvGrpSpPr/>
          <p:nvPr/>
        </p:nvGrpSpPr>
        <p:grpSpPr>
          <a:xfrm>
            <a:off x="546454" y="1094767"/>
            <a:ext cx="1580458" cy="1505945"/>
            <a:chOff x="687124" y="938464"/>
            <a:chExt cx="1580458" cy="1505945"/>
          </a:xfrm>
        </p:grpSpPr>
        <p:pic>
          <p:nvPicPr>
            <p:cNvPr id="10244" name="Picture 4">
              <a:extLst>
                <a:ext uri="{FF2B5EF4-FFF2-40B4-BE49-F238E27FC236}">
                  <a16:creationId xmlns:a16="http://schemas.microsoft.com/office/drawing/2014/main" id="{C1E47BBA-D3AD-B4AA-9408-47CF664C12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963"/>
            <a:stretch/>
          </p:blipFill>
          <p:spPr bwMode="auto">
            <a:xfrm>
              <a:off x="687124" y="938464"/>
              <a:ext cx="1580458" cy="13123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BE8DBB1-7A33-304E-52BD-07710DAD85DA}"/>
                </a:ext>
              </a:extLst>
            </p:cNvPr>
            <p:cNvSpPr txBox="1"/>
            <p:nvPr/>
          </p:nvSpPr>
          <p:spPr>
            <a:xfrm>
              <a:off x="958276" y="2166438"/>
              <a:ext cx="1262601" cy="206477"/>
            </a:xfrm>
            <a:prstGeom prst="rect">
              <a:avLst/>
            </a:prstGeom>
          </p:spPr>
          <p:txBody>
            <a:bodyPr wrap="square" rtlCol="0">
              <a:noAutofit/>
            </a:bodyPr>
            <a:lstStyle/>
            <a:p>
              <a:pPr algn="l"/>
              <a:r>
                <a:rPr lang="en-US" sz="1000" dirty="0"/>
                <a:t>Describe Dataset</a:t>
              </a:r>
            </a:p>
          </p:txBody>
        </p:sp>
        <p:sp>
          <p:nvSpPr>
            <p:cNvPr id="10" name="Rectangle: Rounded Corners 9">
              <a:extLst>
                <a:ext uri="{FF2B5EF4-FFF2-40B4-BE49-F238E27FC236}">
                  <a16:creationId xmlns:a16="http://schemas.microsoft.com/office/drawing/2014/main" id="{C7915390-B12A-BFCD-041F-3D6D4A4B9EF8}"/>
                </a:ext>
              </a:extLst>
            </p:cNvPr>
            <p:cNvSpPr/>
            <p:nvPr/>
          </p:nvSpPr>
          <p:spPr>
            <a:xfrm>
              <a:off x="831896" y="981369"/>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0D83691-D30A-2A36-8E0D-F50F024458E5}"/>
              </a:ext>
            </a:extLst>
          </p:cNvPr>
          <p:cNvGrpSpPr/>
          <p:nvPr/>
        </p:nvGrpSpPr>
        <p:grpSpPr>
          <a:xfrm>
            <a:off x="2884596" y="1136577"/>
            <a:ext cx="1567987" cy="1463040"/>
            <a:chOff x="3127531" y="946657"/>
            <a:chExt cx="1567987" cy="1463040"/>
          </a:xfrm>
        </p:grpSpPr>
        <p:pic>
          <p:nvPicPr>
            <p:cNvPr id="10246" name="Picture 6">
              <a:extLst>
                <a:ext uri="{FF2B5EF4-FFF2-40B4-BE49-F238E27FC236}">
                  <a16:creationId xmlns:a16="http://schemas.microsoft.com/office/drawing/2014/main" id="{EF39D666-677E-A70F-38AB-EDB7BCE7C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0640" y="985890"/>
              <a:ext cx="950255" cy="11755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E5FAB8F-EAB0-E015-D5E8-BAA10F01A99D}"/>
                </a:ext>
              </a:extLst>
            </p:cNvPr>
            <p:cNvSpPr txBox="1"/>
            <p:nvPr/>
          </p:nvSpPr>
          <p:spPr>
            <a:xfrm>
              <a:off x="3193311" y="2121071"/>
              <a:ext cx="1502207" cy="178587"/>
            </a:xfrm>
            <a:prstGeom prst="rect">
              <a:avLst/>
            </a:prstGeom>
          </p:spPr>
          <p:txBody>
            <a:bodyPr wrap="square" rtlCol="0">
              <a:noAutofit/>
            </a:bodyPr>
            <a:lstStyle/>
            <a:p>
              <a:pPr algn="l"/>
              <a:r>
                <a:rPr lang="en-US" sz="1000" dirty="0"/>
                <a:t>Dropping  Columns</a:t>
              </a:r>
            </a:p>
          </p:txBody>
        </p:sp>
        <p:sp>
          <p:nvSpPr>
            <p:cNvPr id="12" name="Rectangle: Rounded Corners 11">
              <a:extLst>
                <a:ext uri="{FF2B5EF4-FFF2-40B4-BE49-F238E27FC236}">
                  <a16:creationId xmlns:a16="http://schemas.microsoft.com/office/drawing/2014/main" id="{31E312D5-A55C-B284-64AA-73AFCE2188F8}"/>
                </a:ext>
              </a:extLst>
            </p:cNvPr>
            <p:cNvSpPr/>
            <p:nvPr/>
          </p:nvSpPr>
          <p:spPr>
            <a:xfrm>
              <a:off x="3127531" y="946657"/>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FE17E24-0B82-ECEA-A3C2-0483FFCC1042}"/>
              </a:ext>
            </a:extLst>
          </p:cNvPr>
          <p:cNvGrpSpPr/>
          <p:nvPr/>
        </p:nvGrpSpPr>
        <p:grpSpPr>
          <a:xfrm>
            <a:off x="5001147" y="1152207"/>
            <a:ext cx="1699777" cy="1463040"/>
            <a:chOff x="5155647" y="972921"/>
            <a:chExt cx="1699777" cy="1463040"/>
          </a:xfrm>
        </p:grpSpPr>
        <p:pic>
          <p:nvPicPr>
            <p:cNvPr id="10248" name="Picture 8">
              <a:extLst>
                <a:ext uri="{FF2B5EF4-FFF2-40B4-BE49-F238E27FC236}">
                  <a16:creationId xmlns:a16="http://schemas.microsoft.com/office/drawing/2014/main" id="{883AA13A-1A20-B81A-E2B0-24224D067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5178" y="1141868"/>
              <a:ext cx="863801" cy="9662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B1B95D-0EB7-0A3C-1C97-776F645BBDFB}"/>
                </a:ext>
              </a:extLst>
            </p:cNvPr>
            <p:cNvSpPr txBox="1"/>
            <p:nvPr/>
          </p:nvSpPr>
          <p:spPr>
            <a:xfrm>
              <a:off x="5256131" y="2143104"/>
              <a:ext cx="1599293" cy="206477"/>
            </a:xfrm>
            <a:prstGeom prst="rect">
              <a:avLst/>
            </a:prstGeom>
          </p:spPr>
          <p:txBody>
            <a:bodyPr wrap="square" rtlCol="0">
              <a:noAutofit/>
            </a:bodyPr>
            <a:lstStyle/>
            <a:p>
              <a:pPr algn="l"/>
              <a:r>
                <a:rPr lang="en-US" sz="1000" dirty="0"/>
                <a:t>Checking NULL Values</a:t>
              </a:r>
            </a:p>
          </p:txBody>
        </p:sp>
        <p:sp>
          <p:nvSpPr>
            <p:cNvPr id="13" name="Rectangle: Rounded Corners 12">
              <a:extLst>
                <a:ext uri="{FF2B5EF4-FFF2-40B4-BE49-F238E27FC236}">
                  <a16:creationId xmlns:a16="http://schemas.microsoft.com/office/drawing/2014/main" id="{A269FB64-0D07-4DE6-1093-3CED4DC18744}"/>
                </a:ext>
              </a:extLst>
            </p:cNvPr>
            <p:cNvSpPr/>
            <p:nvPr/>
          </p:nvSpPr>
          <p:spPr>
            <a:xfrm>
              <a:off x="5155647" y="972921"/>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5595000A-AF70-0AFF-4794-A66D9A7FCF33}"/>
              </a:ext>
            </a:extLst>
          </p:cNvPr>
          <p:cNvGrpSpPr/>
          <p:nvPr/>
        </p:nvGrpSpPr>
        <p:grpSpPr>
          <a:xfrm>
            <a:off x="700877" y="2829277"/>
            <a:ext cx="1599293" cy="1463040"/>
            <a:chOff x="841547" y="2594824"/>
            <a:chExt cx="1599293" cy="1463040"/>
          </a:xfrm>
        </p:grpSpPr>
        <p:pic>
          <p:nvPicPr>
            <p:cNvPr id="10254" name="Picture 14">
              <a:extLst>
                <a:ext uri="{FF2B5EF4-FFF2-40B4-BE49-F238E27FC236}">
                  <a16:creationId xmlns:a16="http://schemas.microsoft.com/office/drawing/2014/main" id="{2FD0C988-8AEA-1337-C336-5970D6C3D9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276" y="2684977"/>
              <a:ext cx="1037009" cy="1037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1C4329C-D851-CC30-59F1-F35268019FA7}"/>
                </a:ext>
              </a:extLst>
            </p:cNvPr>
            <p:cNvSpPr txBox="1"/>
            <p:nvPr/>
          </p:nvSpPr>
          <p:spPr>
            <a:xfrm>
              <a:off x="841547" y="3738028"/>
              <a:ext cx="1599293" cy="206477"/>
            </a:xfrm>
            <a:prstGeom prst="rect">
              <a:avLst/>
            </a:prstGeom>
          </p:spPr>
          <p:txBody>
            <a:bodyPr wrap="square" rtlCol="0">
              <a:noAutofit/>
            </a:bodyPr>
            <a:lstStyle/>
            <a:p>
              <a:pPr algn="l"/>
              <a:r>
                <a:rPr lang="en-US" sz="1000" dirty="0"/>
                <a:t>Pre-processed Dataset</a:t>
              </a:r>
            </a:p>
          </p:txBody>
        </p:sp>
        <p:sp>
          <p:nvSpPr>
            <p:cNvPr id="14" name="Rectangle: Rounded Corners 13">
              <a:extLst>
                <a:ext uri="{FF2B5EF4-FFF2-40B4-BE49-F238E27FC236}">
                  <a16:creationId xmlns:a16="http://schemas.microsoft.com/office/drawing/2014/main" id="{8F1D46E1-F9CB-4D7D-ADF2-FC9498DFB6AB}"/>
                </a:ext>
              </a:extLst>
            </p:cNvPr>
            <p:cNvSpPr/>
            <p:nvPr/>
          </p:nvSpPr>
          <p:spPr>
            <a:xfrm>
              <a:off x="849568" y="2594824"/>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D1E05B41-EF85-A1EA-C48C-BF046B8D9929}"/>
              </a:ext>
            </a:extLst>
          </p:cNvPr>
          <p:cNvGrpSpPr/>
          <p:nvPr/>
        </p:nvGrpSpPr>
        <p:grpSpPr>
          <a:xfrm>
            <a:off x="2947647" y="2820449"/>
            <a:ext cx="1770433" cy="1463040"/>
            <a:chOff x="3169180" y="2578418"/>
            <a:chExt cx="1770433" cy="1463040"/>
          </a:xfrm>
        </p:grpSpPr>
        <p:pic>
          <p:nvPicPr>
            <p:cNvPr id="10252" name="Picture 12">
              <a:extLst>
                <a:ext uri="{FF2B5EF4-FFF2-40B4-BE49-F238E27FC236}">
                  <a16:creationId xmlns:a16="http://schemas.microsoft.com/office/drawing/2014/main" id="{F583F7AE-0623-B47D-275C-A42B214A48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9097" y="2612952"/>
              <a:ext cx="1183771" cy="11837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412475-0A39-F594-02D5-DB7375DA71AF}"/>
                </a:ext>
              </a:extLst>
            </p:cNvPr>
            <p:cNvSpPr txBox="1"/>
            <p:nvPr/>
          </p:nvSpPr>
          <p:spPr>
            <a:xfrm>
              <a:off x="3340320" y="3766650"/>
              <a:ext cx="1599293" cy="206477"/>
            </a:xfrm>
            <a:prstGeom prst="rect">
              <a:avLst/>
            </a:prstGeom>
          </p:spPr>
          <p:txBody>
            <a:bodyPr wrap="square" rtlCol="0">
              <a:noAutofit/>
            </a:bodyPr>
            <a:lstStyle/>
            <a:p>
              <a:pPr algn="l"/>
              <a:r>
                <a:rPr lang="en-US" sz="1000" dirty="0"/>
                <a:t>Data Encoding</a:t>
              </a:r>
            </a:p>
          </p:txBody>
        </p:sp>
        <p:sp>
          <p:nvSpPr>
            <p:cNvPr id="23" name="Rectangle: Rounded Corners 22">
              <a:extLst>
                <a:ext uri="{FF2B5EF4-FFF2-40B4-BE49-F238E27FC236}">
                  <a16:creationId xmlns:a16="http://schemas.microsoft.com/office/drawing/2014/main" id="{7221BB39-F245-1796-813A-E77FCEA4D68A}"/>
                </a:ext>
              </a:extLst>
            </p:cNvPr>
            <p:cNvSpPr/>
            <p:nvPr/>
          </p:nvSpPr>
          <p:spPr>
            <a:xfrm>
              <a:off x="3169180" y="2578418"/>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22B0F8B-B4F2-65BC-02B7-5B7D30A93FAB}"/>
              </a:ext>
            </a:extLst>
          </p:cNvPr>
          <p:cNvGrpSpPr/>
          <p:nvPr/>
        </p:nvGrpSpPr>
        <p:grpSpPr>
          <a:xfrm>
            <a:off x="4849949" y="2786728"/>
            <a:ext cx="2034271" cy="1501452"/>
            <a:chOff x="4993193" y="2518099"/>
            <a:chExt cx="2034271" cy="1501452"/>
          </a:xfrm>
        </p:grpSpPr>
        <p:pic>
          <p:nvPicPr>
            <p:cNvPr id="10250" name="Picture 10">
              <a:extLst>
                <a:ext uri="{FF2B5EF4-FFF2-40B4-BE49-F238E27FC236}">
                  <a16:creationId xmlns:a16="http://schemas.microsoft.com/office/drawing/2014/main" id="{A575DA3B-C440-4F80-5F72-46B1A7862C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3193" y="2518099"/>
              <a:ext cx="2034271" cy="13325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50600F-3311-7948-F43A-FA5299C116E7}"/>
                </a:ext>
              </a:extLst>
            </p:cNvPr>
            <p:cNvSpPr txBox="1"/>
            <p:nvPr/>
          </p:nvSpPr>
          <p:spPr>
            <a:xfrm>
              <a:off x="5369072" y="3737627"/>
              <a:ext cx="1599293" cy="206477"/>
            </a:xfrm>
            <a:prstGeom prst="rect">
              <a:avLst/>
            </a:prstGeom>
          </p:spPr>
          <p:txBody>
            <a:bodyPr wrap="square" rtlCol="0">
              <a:noAutofit/>
            </a:bodyPr>
            <a:lstStyle/>
            <a:p>
              <a:pPr algn="l"/>
              <a:r>
                <a:rPr lang="en-US" sz="900" dirty="0"/>
                <a:t>Filling Missing Values </a:t>
              </a:r>
            </a:p>
          </p:txBody>
        </p:sp>
        <p:sp>
          <p:nvSpPr>
            <p:cNvPr id="24" name="Rectangle: Rounded Corners 23">
              <a:extLst>
                <a:ext uri="{FF2B5EF4-FFF2-40B4-BE49-F238E27FC236}">
                  <a16:creationId xmlns:a16="http://schemas.microsoft.com/office/drawing/2014/main" id="{777D9EF8-4725-7F8C-DFC3-70F4A41226D7}"/>
                </a:ext>
              </a:extLst>
            </p:cNvPr>
            <p:cNvSpPr/>
            <p:nvPr/>
          </p:nvSpPr>
          <p:spPr>
            <a:xfrm>
              <a:off x="5315618" y="2556511"/>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B233AA61-22E3-3CBE-E06E-3EC3A64E0D35}"/>
              </a:ext>
            </a:extLst>
          </p:cNvPr>
          <p:cNvCxnSpPr>
            <a:cxnSpLocks/>
            <a:stCxn id="10" idx="3"/>
            <a:endCxn id="12" idx="1"/>
          </p:cNvCxnSpPr>
          <p:nvPr/>
        </p:nvCxnSpPr>
        <p:spPr>
          <a:xfrm flipV="1">
            <a:off x="1971386" y="1868097"/>
            <a:ext cx="913210" cy="1095"/>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16BBF1-501C-AAD9-5DC2-2E14F51118D6}"/>
              </a:ext>
            </a:extLst>
          </p:cNvPr>
          <p:cNvCxnSpPr>
            <a:cxnSpLocks/>
            <a:stCxn id="12" idx="3"/>
            <a:endCxn id="13" idx="1"/>
          </p:cNvCxnSpPr>
          <p:nvPr/>
        </p:nvCxnSpPr>
        <p:spPr>
          <a:xfrm>
            <a:off x="4164756" y="1868097"/>
            <a:ext cx="836391" cy="15630"/>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56AC700-129E-9658-5F6E-82D2FA5B2AB3}"/>
              </a:ext>
            </a:extLst>
          </p:cNvPr>
          <p:cNvCxnSpPr>
            <a:stCxn id="14" idx="3"/>
            <a:endCxn id="23" idx="1"/>
          </p:cNvCxnSpPr>
          <p:nvPr/>
        </p:nvCxnSpPr>
        <p:spPr>
          <a:xfrm flipV="1">
            <a:off x="1989058" y="3551969"/>
            <a:ext cx="958589" cy="8828"/>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38983A4-9BB3-1BD1-18BF-906E25FCE7DC}"/>
              </a:ext>
            </a:extLst>
          </p:cNvPr>
          <p:cNvCxnSpPr>
            <a:stCxn id="23" idx="3"/>
            <a:endCxn id="24" idx="1"/>
          </p:cNvCxnSpPr>
          <p:nvPr/>
        </p:nvCxnSpPr>
        <p:spPr>
          <a:xfrm>
            <a:off x="4227807" y="3551969"/>
            <a:ext cx="944567" cy="4691"/>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sp>
        <p:nvSpPr>
          <p:cNvPr id="59" name="Freeform: Shape 58">
            <a:extLst>
              <a:ext uri="{FF2B5EF4-FFF2-40B4-BE49-F238E27FC236}">
                <a16:creationId xmlns:a16="http://schemas.microsoft.com/office/drawing/2014/main" id="{7A6B409B-7CF9-B37C-0123-44C76ADAA1C5}"/>
              </a:ext>
            </a:extLst>
          </p:cNvPr>
          <p:cNvSpPr/>
          <p:nvPr/>
        </p:nvSpPr>
        <p:spPr>
          <a:xfrm>
            <a:off x="6291392" y="1891318"/>
            <a:ext cx="835912" cy="1727190"/>
          </a:xfrm>
          <a:custGeom>
            <a:avLst/>
            <a:gdLst>
              <a:gd name="connsiteX0" fmla="*/ 0 w 938238"/>
              <a:gd name="connsiteY0" fmla="*/ 0 h 1727190"/>
              <a:gd name="connsiteX1" fmla="*/ 812800 w 938238"/>
              <a:gd name="connsiteY1" fmla="*/ 390770 h 1727190"/>
              <a:gd name="connsiteX2" fmla="*/ 875323 w 938238"/>
              <a:gd name="connsiteY2" fmla="*/ 1219200 h 1727190"/>
              <a:gd name="connsiteX3" fmla="*/ 218831 w 938238"/>
              <a:gd name="connsiteY3" fmla="*/ 1688123 h 1727190"/>
              <a:gd name="connsiteX4" fmla="*/ 211015 w 938238"/>
              <a:gd name="connsiteY4" fmla="*/ 1703754 h 1727190"/>
              <a:gd name="connsiteX5" fmla="*/ 203200 w 938238"/>
              <a:gd name="connsiteY5" fmla="*/ 1719385 h 172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8238" h="1727190">
                <a:moveTo>
                  <a:pt x="0" y="0"/>
                </a:moveTo>
                <a:cubicBezTo>
                  <a:pt x="333456" y="93785"/>
                  <a:pt x="666913" y="187570"/>
                  <a:pt x="812800" y="390770"/>
                </a:cubicBezTo>
                <a:cubicBezTo>
                  <a:pt x="958687" y="593970"/>
                  <a:pt x="974318" y="1002975"/>
                  <a:pt x="875323" y="1219200"/>
                </a:cubicBezTo>
                <a:cubicBezTo>
                  <a:pt x="776328" y="1435425"/>
                  <a:pt x="329549" y="1607364"/>
                  <a:pt x="218831" y="1688123"/>
                </a:cubicBezTo>
                <a:cubicBezTo>
                  <a:pt x="108113" y="1768882"/>
                  <a:pt x="213620" y="1698544"/>
                  <a:pt x="211015" y="1703754"/>
                </a:cubicBezTo>
                <a:lnTo>
                  <a:pt x="203200" y="1719385"/>
                </a:lnTo>
              </a:path>
            </a:pathLst>
          </a:cu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7157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27</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Pre-processing Data</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34747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897125"/>
            <a:ext cx="2401776" cy="648930"/>
            <a:chOff x="6815966" y="107483"/>
            <a:chExt cx="240177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6975987" y="191728"/>
              <a:ext cx="2241755" cy="309716"/>
            </a:xfrm>
            <a:prstGeom prst="rect">
              <a:avLst/>
            </a:prstGeom>
          </p:spPr>
          <p:txBody>
            <a:bodyPr wrap="square" rtlCol="0">
              <a:noAutofit/>
            </a:bodyPr>
            <a:lstStyle/>
            <a:p>
              <a:pPr algn="l"/>
              <a:r>
                <a:rPr lang="en-US" sz="2400" b="1" dirty="0"/>
                <a:t>METHODOLOGY</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3" y="155797"/>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39" y="1832918"/>
            <a:ext cx="1904891" cy="454465"/>
            <a:chOff x="6781883" y="107485"/>
            <a:chExt cx="293478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474908" y="191728"/>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28" name="Group 27">
            <a:extLst>
              <a:ext uri="{FF2B5EF4-FFF2-40B4-BE49-F238E27FC236}">
                <a16:creationId xmlns:a16="http://schemas.microsoft.com/office/drawing/2014/main" id="{522B0F8B-B4F2-65BC-02B7-5B7D30A93FAB}"/>
              </a:ext>
            </a:extLst>
          </p:cNvPr>
          <p:cNvGrpSpPr/>
          <p:nvPr/>
        </p:nvGrpSpPr>
        <p:grpSpPr>
          <a:xfrm>
            <a:off x="221334" y="1965220"/>
            <a:ext cx="2034271" cy="1501452"/>
            <a:chOff x="4993193" y="2518099"/>
            <a:chExt cx="2034271" cy="1501452"/>
          </a:xfrm>
        </p:grpSpPr>
        <p:pic>
          <p:nvPicPr>
            <p:cNvPr id="10250" name="Picture 10">
              <a:extLst>
                <a:ext uri="{FF2B5EF4-FFF2-40B4-BE49-F238E27FC236}">
                  <a16:creationId xmlns:a16="http://schemas.microsoft.com/office/drawing/2014/main" id="{A575DA3B-C440-4F80-5F72-46B1A7862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3193" y="2518099"/>
              <a:ext cx="2034271" cy="13325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50600F-3311-7948-F43A-FA5299C116E7}"/>
                </a:ext>
              </a:extLst>
            </p:cNvPr>
            <p:cNvSpPr txBox="1"/>
            <p:nvPr/>
          </p:nvSpPr>
          <p:spPr>
            <a:xfrm>
              <a:off x="5369072" y="3737627"/>
              <a:ext cx="1599293" cy="206477"/>
            </a:xfrm>
            <a:prstGeom prst="rect">
              <a:avLst/>
            </a:prstGeom>
          </p:spPr>
          <p:txBody>
            <a:bodyPr wrap="square" rtlCol="0">
              <a:noAutofit/>
            </a:bodyPr>
            <a:lstStyle/>
            <a:p>
              <a:pPr algn="l"/>
              <a:r>
                <a:rPr lang="en-US" sz="900" dirty="0"/>
                <a:t>Filling Missing Values </a:t>
              </a:r>
            </a:p>
          </p:txBody>
        </p:sp>
        <p:sp>
          <p:nvSpPr>
            <p:cNvPr id="24" name="Rectangle: Rounded Corners 23">
              <a:extLst>
                <a:ext uri="{FF2B5EF4-FFF2-40B4-BE49-F238E27FC236}">
                  <a16:creationId xmlns:a16="http://schemas.microsoft.com/office/drawing/2014/main" id="{777D9EF8-4725-7F8C-DFC3-70F4A41226D7}"/>
                </a:ext>
              </a:extLst>
            </p:cNvPr>
            <p:cNvSpPr/>
            <p:nvPr/>
          </p:nvSpPr>
          <p:spPr>
            <a:xfrm>
              <a:off x="5315618" y="2556511"/>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5D02E501-8228-04B6-D653-636B0939ACA6}"/>
              </a:ext>
            </a:extLst>
          </p:cNvPr>
          <p:cNvSpPr txBox="1"/>
          <p:nvPr/>
        </p:nvSpPr>
        <p:spPr>
          <a:xfrm>
            <a:off x="618938" y="1001173"/>
            <a:ext cx="6117018" cy="490978"/>
          </a:xfrm>
          <a:prstGeom prst="rect">
            <a:avLst/>
          </a:prstGeom>
        </p:spPr>
        <p:txBody>
          <a:bodyPr wrap="square" rtlCol="0">
            <a:normAutofit lnSpcReduction="10000"/>
          </a:bodyPr>
          <a:lstStyle/>
          <a:p>
            <a:pPr marL="285750" indent="-285750" algn="l">
              <a:buFont typeface="Wingdings" panose="05000000000000000000" pitchFamily="2" charset="2"/>
              <a:buChar char="q"/>
            </a:pPr>
            <a:r>
              <a:rPr lang="en-US" sz="1400" dirty="0"/>
              <a:t>If the column is really important, according to the mean value missing values are filled.</a:t>
            </a:r>
          </a:p>
        </p:txBody>
      </p:sp>
      <p:pic>
        <p:nvPicPr>
          <p:cNvPr id="40" name="Picture 39">
            <a:extLst>
              <a:ext uri="{FF2B5EF4-FFF2-40B4-BE49-F238E27FC236}">
                <a16:creationId xmlns:a16="http://schemas.microsoft.com/office/drawing/2014/main" id="{2AF434F6-6419-8D2B-D807-25AD30D49353}"/>
              </a:ext>
            </a:extLst>
          </p:cNvPr>
          <p:cNvPicPr>
            <a:picLocks noChangeAspect="1"/>
          </p:cNvPicPr>
          <p:nvPr/>
        </p:nvPicPr>
        <p:blipFill rotWithShape="1">
          <a:blip r:embed="rId3"/>
          <a:srcRect l="11947" t="66407" r="32030" b="16517"/>
          <a:stretch/>
        </p:blipFill>
        <p:spPr>
          <a:xfrm>
            <a:off x="1972311" y="2328639"/>
            <a:ext cx="5588311" cy="958161"/>
          </a:xfrm>
          <a:prstGeom prst="rect">
            <a:avLst/>
          </a:prstGeom>
        </p:spPr>
      </p:pic>
    </p:spTree>
    <p:extLst>
      <p:ext uri="{BB962C8B-B14F-4D97-AF65-F5344CB8AC3E}">
        <p14:creationId xmlns:p14="http://schemas.microsoft.com/office/powerpoint/2010/main" val="3196787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28</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Pre-processing Data</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34747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897125"/>
            <a:ext cx="2401776" cy="648930"/>
            <a:chOff x="6815966" y="107483"/>
            <a:chExt cx="240177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6975987" y="191728"/>
              <a:ext cx="2241755" cy="309716"/>
            </a:xfrm>
            <a:prstGeom prst="rect">
              <a:avLst/>
            </a:prstGeom>
          </p:spPr>
          <p:txBody>
            <a:bodyPr wrap="square" rtlCol="0">
              <a:noAutofit/>
            </a:bodyPr>
            <a:lstStyle/>
            <a:p>
              <a:pPr algn="l"/>
              <a:r>
                <a:rPr lang="en-US" sz="2400" b="1" dirty="0"/>
                <a:t>METHODOLOGY</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3" y="155797"/>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39" y="1832918"/>
            <a:ext cx="1904891" cy="454465"/>
            <a:chOff x="6781883" y="107485"/>
            <a:chExt cx="293478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474908" y="191728"/>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25" name="Group 24">
            <a:extLst>
              <a:ext uri="{FF2B5EF4-FFF2-40B4-BE49-F238E27FC236}">
                <a16:creationId xmlns:a16="http://schemas.microsoft.com/office/drawing/2014/main" id="{6AA42BEF-9165-43E9-AFC3-AC6965F0CBEC}"/>
              </a:ext>
            </a:extLst>
          </p:cNvPr>
          <p:cNvGrpSpPr/>
          <p:nvPr/>
        </p:nvGrpSpPr>
        <p:grpSpPr>
          <a:xfrm>
            <a:off x="546454" y="1094767"/>
            <a:ext cx="1580458" cy="1505945"/>
            <a:chOff x="687124" y="938464"/>
            <a:chExt cx="1580458" cy="1505945"/>
          </a:xfrm>
        </p:grpSpPr>
        <p:pic>
          <p:nvPicPr>
            <p:cNvPr id="10244" name="Picture 4">
              <a:extLst>
                <a:ext uri="{FF2B5EF4-FFF2-40B4-BE49-F238E27FC236}">
                  <a16:creationId xmlns:a16="http://schemas.microsoft.com/office/drawing/2014/main" id="{C1E47BBA-D3AD-B4AA-9408-47CF664C12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963"/>
            <a:stretch/>
          </p:blipFill>
          <p:spPr bwMode="auto">
            <a:xfrm>
              <a:off x="687124" y="938464"/>
              <a:ext cx="1580458" cy="13123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BE8DBB1-7A33-304E-52BD-07710DAD85DA}"/>
                </a:ext>
              </a:extLst>
            </p:cNvPr>
            <p:cNvSpPr txBox="1"/>
            <p:nvPr/>
          </p:nvSpPr>
          <p:spPr>
            <a:xfrm>
              <a:off x="958276" y="2166438"/>
              <a:ext cx="1262601" cy="206477"/>
            </a:xfrm>
            <a:prstGeom prst="rect">
              <a:avLst/>
            </a:prstGeom>
          </p:spPr>
          <p:txBody>
            <a:bodyPr wrap="square" rtlCol="0">
              <a:noAutofit/>
            </a:bodyPr>
            <a:lstStyle/>
            <a:p>
              <a:pPr algn="l"/>
              <a:r>
                <a:rPr lang="en-US" sz="1000" dirty="0"/>
                <a:t>Describe Dataset</a:t>
              </a:r>
            </a:p>
          </p:txBody>
        </p:sp>
        <p:sp>
          <p:nvSpPr>
            <p:cNvPr id="10" name="Rectangle: Rounded Corners 9">
              <a:extLst>
                <a:ext uri="{FF2B5EF4-FFF2-40B4-BE49-F238E27FC236}">
                  <a16:creationId xmlns:a16="http://schemas.microsoft.com/office/drawing/2014/main" id="{C7915390-B12A-BFCD-041F-3D6D4A4B9EF8}"/>
                </a:ext>
              </a:extLst>
            </p:cNvPr>
            <p:cNvSpPr/>
            <p:nvPr/>
          </p:nvSpPr>
          <p:spPr>
            <a:xfrm>
              <a:off x="831896" y="981369"/>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0D83691-D30A-2A36-8E0D-F50F024458E5}"/>
              </a:ext>
            </a:extLst>
          </p:cNvPr>
          <p:cNvGrpSpPr/>
          <p:nvPr/>
        </p:nvGrpSpPr>
        <p:grpSpPr>
          <a:xfrm>
            <a:off x="2884596" y="1136577"/>
            <a:ext cx="1567987" cy="1463040"/>
            <a:chOff x="3127531" y="946657"/>
            <a:chExt cx="1567987" cy="1463040"/>
          </a:xfrm>
        </p:grpSpPr>
        <p:pic>
          <p:nvPicPr>
            <p:cNvPr id="10246" name="Picture 6">
              <a:extLst>
                <a:ext uri="{FF2B5EF4-FFF2-40B4-BE49-F238E27FC236}">
                  <a16:creationId xmlns:a16="http://schemas.microsoft.com/office/drawing/2014/main" id="{EF39D666-677E-A70F-38AB-EDB7BCE7C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0640" y="985890"/>
              <a:ext cx="950255" cy="11755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E5FAB8F-EAB0-E015-D5E8-BAA10F01A99D}"/>
                </a:ext>
              </a:extLst>
            </p:cNvPr>
            <p:cNvSpPr txBox="1"/>
            <p:nvPr/>
          </p:nvSpPr>
          <p:spPr>
            <a:xfrm>
              <a:off x="3193311" y="2121071"/>
              <a:ext cx="1502207" cy="178587"/>
            </a:xfrm>
            <a:prstGeom prst="rect">
              <a:avLst/>
            </a:prstGeom>
          </p:spPr>
          <p:txBody>
            <a:bodyPr wrap="square" rtlCol="0">
              <a:noAutofit/>
            </a:bodyPr>
            <a:lstStyle/>
            <a:p>
              <a:pPr algn="l"/>
              <a:r>
                <a:rPr lang="en-US" sz="1000" dirty="0"/>
                <a:t>Dropping  Columns</a:t>
              </a:r>
            </a:p>
          </p:txBody>
        </p:sp>
        <p:sp>
          <p:nvSpPr>
            <p:cNvPr id="12" name="Rectangle: Rounded Corners 11">
              <a:extLst>
                <a:ext uri="{FF2B5EF4-FFF2-40B4-BE49-F238E27FC236}">
                  <a16:creationId xmlns:a16="http://schemas.microsoft.com/office/drawing/2014/main" id="{31E312D5-A55C-B284-64AA-73AFCE2188F8}"/>
                </a:ext>
              </a:extLst>
            </p:cNvPr>
            <p:cNvSpPr/>
            <p:nvPr/>
          </p:nvSpPr>
          <p:spPr>
            <a:xfrm>
              <a:off x="3127531" y="946657"/>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FE17E24-0B82-ECEA-A3C2-0483FFCC1042}"/>
              </a:ext>
            </a:extLst>
          </p:cNvPr>
          <p:cNvGrpSpPr/>
          <p:nvPr/>
        </p:nvGrpSpPr>
        <p:grpSpPr>
          <a:xfrm>
            <a:off x="5001147" y="1152207"/>
            <a:ext cx="1699777" cy="1463040"/>
            <a:chOff x="5155647" y="972921"/>
            <a:chExt cx="1699777" cy="1463040"/>
          </a:xfrm>
        </p:grpSpPr>
        <p:pic>
          <p:nvPicPr>
            <p:cNvPr id="10248" name="Picture 8">
              <a:extLst>
                <a:ext uri="{FF2B5EF4-FFF2-40B4-BE49-F238E27FC236}">
                  <a16:creationId xmlns:a16="http://schemas.microsoft.com/office/drawing/2014/main" id="{883AA13A-1A20-B81A-E2B0-24224D067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5178" y="1141868"/>
              <a:ext cx="863801" cy="9662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B1B95D-0EB7-0A3C-1C97-776F645BBDFB}"/>
                </a:ext>
              </a:extLst>
            </p:cNvPr>
            <p:cNvSpPr txBox="1"/>
            <p:nvPr/>
          </p:nvSpPr>
          <p:spPr>
            <a:xfrm>
              <a:off x="5256131" y="2143104"/>
              <a:ext cx="1599293" cy="206477"/>
            </a:xfrm>
            <a:prstGeom prst="rect">
              <a:avLst/>
            </a:prstGeom>
          </p:spPr>
          <p:txBody>
            <a:bodyPr wrap="square" rtlCol="0">
              <a:noAutofit/>
            </a:bodyPr>
            <a:lstStyle/>
            <a:p>
              <a:pPr algn="l"/>
              <a:r>
                <a:rPr lang="en-US" sz="1000" dirty="0"/>
                <a:t>Checking NULL Values</a:t>
              </a:r>
            </a:p>
          </p:txBody>
        </p:sp>
        <p:sp>
          <p:nvSpPr>
            <p:cNvPr id="13" name="Rectangle: Rounded Corners 12">
              <a:extLst>
                <a:ext uri="{FF2B5EF4-FFF2-40B4-BE49-F238E27FC236}">
                  <a16:creationId xmlns:a16="http://schemas.microsoft.com/office/drawing/2014/main" id="{A269FB64-0D07-4DE6-1093-3CED4DC18744}"/>
                </a:ext>
              </a:extLst>
            </p:cNvPr>
            <p:cNvSpPr/>
            <p:nvPr/>
          </p:nvSpPr>
          <p:spPr>
            <a:xfrm>
              <a:off x="5155647" y="972921"/>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5595000A-AF70-0AFF-4794-A66D9A7FCF33}"/>
              </a:ext>
            </a:extLst>
          </p:cNvPr>
          <p:cNvGrpSpPr/>
          <p:nvPr/>
        </p:nvGrpSpPr>
        <p:grpSpPr>
          <a:xfrm>
            <a:off x="700877" y="2829277"/>
            <a:ext cx="1599293" cy="1463040"/>
            <a:chOff x="841547" y="2594824"/>
            <a:chExt cx="1599293" cy="1463040"/>
          </a:xfrm>
        </p:grpSpPr>
        <p:pic>
          <p:nvPicPr>
            <p:cNvPr id="10254" name="Picture 14">
              <a:extLst>
                <a:ext uri="{FF2B5EF4-FFF2-40B4-BE49-F238E27FC236}">
                  <a16:creationId xmlns:a16="http://schemas.microsoft.com/office/drawing/2014/main" id="{2FD0C988-8AEA-1337-C336-5970D6C3D9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276" y="2684977"/>
              <a:ext cx="1037009" cy="1037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1C4329C-D851-CC30-59F1-F35268019FA7}"/>
                </a:ext>
              </a:extLst>
            </p:cNvPr>
            <p:cNvSpPr txBox="1"/>
            <p:nvPr/>
          </p:nvSpPr>
          <p:spPr>
            <a:xfrm>
              <a:off x="841547" y="3738028"/>
              <a:ext cx="1599293" cy="206477"/>
            </a:xfrm>
            <a:prstGeom prst="rect">
              <a:avLst/>
            </a:prstGeom>
          </p:spPr>
          <p:txBody>
            <a:bodyPr wrap="square" rtlCol="0">
              <a:noAutofit/>
            </a:bodyPr>
            <a:lstStyle/>
            <a:p>
              <a:pPr algn="l"/>
              <a:r>
                <a:rPr lang="en-US" sz="1000" dirty="0"/>
                <a:t>Pre-processed Dataset</a:t>
              </a:r>
            </a:p>
          </p:txBody>
        </p:sp>
        <p:sp>
          <p:nvSpPr>
            <p:cNvPr id="14" name="Rectangle: Rounded Corners 13">
              <a:extLst>
                <a:ext uri="{FF2B5EF4-FFF2-40B4-BE49-F238E27FC236}">
                  <a16:creationId xmlns:a16="http://schemas.microsoft.com/office/drawing/2014/main" id="{8F1D46E1-F9CB-4D7D-ADF2-FC9498DFB6AB}"/>
                </a:ext>
              </a:extLst>
            </p:cNvPr>
            <p:cNvSpPr/>
            <p:nvPr/>
          </p:nvSpPr>
          <p:spPr>
            <a:xfrm>
              <a:off x="849568" y="2594824"/>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D1E05B41-EF85-A1EA-C48C-BF046B8D9929}"/>
              </a:ext>
            </a:extLst>
          </p:cNvPr>
          <p:cNvGrpSpPr/>
          <p:nvPr/>
        </p:nvGrpSpPr>
        <p:grpSpPr>
          <a:xfrm>
            <a:off x="2947647" y="2820449"/>
            <a:ext cx="1770433" cy="1463040"/>
            <a:chOff x="3169180" y="2578418"/>
            <a:chExt cx="1770433" cy="1463040"/>
          </a:xfrm>
        </p:grpSpPr>
        <p:pic>
          <p:nvPicPr>
            <p:cNvPr id="10252" name="Picture 12">
              <a:extLst>
                <a:ext uri="{FF2B5EF4-FFF2-40B4-BE49-F238E27FC236}">
                  <a16:creationId xmlns:a16="http://schemas.microsoft.com/office/drawing/2014/main" id="{F583F7AE-0623-B47D-275C-A42B214A48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9097" y="2612952"/>
              <a:ext cx="1183771" cy="11837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412475-0A39-F594-02D5-DB7375DA71AF}"/>
                </a:ext>
              </a:extLst>
            </p:cNvPr>
            <p:cNvSpPr txBox="1"/>
            <p:nvPr/>
          </p:nvSpPr>
          <p:spPr>
            <a:xfrm>
              <a:off x="3340320" y="3766650"/>
              <a:ext cx="1599293" cy="206477"/>
            </a:xfrm>
            <a:prstGeom prst="rect">
              <a:avLst/>
            </a:prstGeom>
          </p:spPr>
          <p:txBody>
            <a:bodyPr wrap="square" rtlCol="0">
              <a:noAutofit/>
            </a:bodyPr>
            <a:lstStyle/>
            <a:p>
              <a:pPr algn="l"/>
              <a:r>
                <a:rPr lang="en-US" sz="1000" dirty="0"/>
                <a:t>Data Encoding</a:t>
              </a:r>
            </a:p>
          </p:txBody>
        </p:sp>
        <p:sp>
          <p:nvSpPr>
            <p:cNvPr id="23" name="Rectangle: Rounded Corners 22">
              <a:extLst>
                <a:ext uri="{FF2B5EF4-FFF2-40B4-BE49-F238E27FC236}">
                  <a16:creationId xmlns:a16="http://schemas.microsoft.com/office/drawing/2014/main" id="{7221BB39-F245-1796-813A-E77FCEA4D68A}"/>
                </a:ext>
              </a:extLst>
            </p:cNvPr>
            <p:cNvSpPr/>
            <p:nvPr/>
          </p:nvSpPr>
          <p:spPr>
            <a:xfrm>
              <a:off x="3169180" y="2578418"/>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22B0F8B-B4F2-65BC-02B7-5B7D30A93FAB}"/>
              </a:ext>
            </a:extLst>
          </p:cNvPr>
          <p:cNvGrpSpPr/>
          <p:nvPr/>
        </p:nvGrpSpPr>
        <p:grpSpPr>
          <a:xfrm>
            <a:off x="4849949" y="2786728"/>
            <a:ext cx="2034271" cy="1501452"/>
            <a:chOff x="4993193" y="2518099"/>
            <a:chExt cx="2034271" cy="1501452"/>
          </a:xfrm>
        </p:grpSpPr>
        <p:pic>
          <p:nvPicPr>
            <p:cNvPr id="10250" name="Picture 10">
              <a:extLst>
                <a:ext uri="{FF2B5EF4-FFF2-40B4-BE49-F238E27FC236}">
                  <a16:creationId xmlns:a16="http://schemas.microsoft.com/office/drawing/2014/main" id="{A575DA3B-C440-4F80-5F72-46B1A7862C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3193" y="2518099"/>
              <a:ext cx="2034271" cy="13325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50600F-3311-7948-F43A-FA5299C116E7}"/>
                </a:ext>
              </a:extLst>
            </p:cNvPr>
            <p:cNvSpPr txBox="1"/>
            <p:nvPr/>
          </p:nvSpPr>
          <p:spPr>
            <a:xfrm>
              <a:off x="5369072" y="3737627"/>
              <a:ext cx="1599293" cy="206477"/>
            </a:xfrm>
            <a:prstGeom prst="rect">
              <a:avLst/>
            </a:prstGeom>
          </p:spPr>
          <p:txBody>
            <a:bodyPr wrap="square" rtlCol="0">
              <a:noAutofit/>
            </a:bodyPr>
            <a:lstStyle/>
            <a:p>
              <a:pPr algn="l"/>
              <a:r>
                <a:rPr lang="en-US" sz="900" dirty="0"/>
                <a:t>Filling Missing Values </a:t>
              </a:r>
            </a:p>
          </p:txBody>
        </p:sp>
        <p:sp>
          <p:nvSpPr>
            <p:cNvPr id="24" name="Rectangle: Rounded Corners 23">
              <a:extLst>
                <a:ext uri="{FF2B5EF4-FFF2-40B4-BE49-F238E27FC236}">
                  <a16:creationId xmlns:a16="http://schemas.microsoft.com/office/drawing/2014/main" id="{777D9EF8-4725-7F8C-DFC3-70F4A41226D7}"/>
                </a:ext>
              </a:extLst>
            </p:cNvPr>
            <p:cNvSpPr/>
            <p:nvPr/>
          </p:nvSpPr>
          <p:spPr>
            <a:xfrm>
              <a:off x="5315618" y="2556511"/>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B233AA61-22E3-3CBE-E06E-3EC3A64E0D35}"/>
              </a:ext>
            </a:extLst>
          </p:cNvPr>
          <p:cNvCxnSpPr>
            <a:cxnSpLocks/>
            <a:stCxn id="10" idx="3"/>
            <a:endCxn id="12" idx="1"/>
          </p:cNvCxnSpPr>
          <p:nvPr/>
        </p:nvCxnSpPr>
        <p:spPr>
          <a:xfrm flipV="1">
            <a:off x="1971386" y="1868097"/>
            <a:ext cx="913210" cy="1095"/>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16BBF1-501C-AAD9-5DC2-2E14F51118D6}"/>
              </a:ext>
            </a:extLst>
          </p:cNvPr>
          <p:cNvCxnSpPr>
            <a:cxnSpLocks/>
            <a:stCxn id="12" idx="3"/>
            <a:endCxn id="13" idx="1"/>
          </p:cNvCxnSpPr>
          <p:nvPr/>
        </p:nvCxnSpPr>
        <p:spPr>
          <a:xfrm>
            <a:off x="4164756" y="1868097"/>
            <a:ext cx="836391" cy="15630"/>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56AC700-129E-9658-5F6E-82D2FA5B2AB3}"/>
              </a:ext>
            </a:extLst>
          </p:cNvPr>
          <p:cNvCxnSpPr>
            <a:stCxn id="14" idx="3"/>
            <a:endCxn id="23" idx="1"/>
          </p:cNvCxnSpPr>
          <p:nvPr/>
        </p:nvCxnSpPr>
        <p:spPr>
          <a:xfrm flipV="1">
            <a:off x="1989058" y="3551969"/>
            <a:ext cx="958589" cy="8828"/>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38983A4-9BB3-1BD1-18BF-906E25FCE7DC}"/>
              </a:ext>
            </a:extLst>
          </p:cNvPr>
          <p:cNvCxnSpPr>
            <a:stCxn id="23" idx="3"/>
            <a:endCxn id="24" idx="1"/>
          </p:cNvCxnSpPr>
          <p:nvPr/>
        </p:nvCxnSpPr>
        <p:spPr>
          <a:xfrm>
            <a:off x="4227807" y="3551969"/>
            <a:ext cx="944567" cy="4691"/>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sp>
        <p:nvSpPr>
          <p:cNvPr id="59" name="Freeform: Shape 58">
            <a:extLst>
              <a:ext uri="{FF2B5EF4-FFF2-40B4-BE49-F238E27FC236}">
                <a16:creationId xmlns:a16="http://schemas.microsoft.com/office/drawing/2014/main" id="{7A6B409B-7CF9-B37C-0123-44C76ADAA1C5}"/>
              </a:ext>
            </a:extLst>
          </p:cNvPr>
          <p:cNvSpPr/>
          <p:nvPr/>
        </p:nvSpPr>
        <p:spPr>
          <a:xfrm>
            <a:off x="6291392" y="1891318"/>
            <a:ext cx="835912" cy="1727190"/>
          </a:xfrm>
          <a:custGeom>
            <a:avLst/>
            <a:gdLst>
              <a:gd name="connsiteX0" fmla="*/ 0 w 938238"/>
              <a:gd name="connsiteY0" fmla="*/ 0 h 1727190"/>
              <a:gd name="connsiteX1" fmla="*/ 812800 w 938238"/>
              <a:gd name="connsiteY1" fmla="*/ 390770 h 1727190"/>
              <a:gd name="connsiteX2" fmla="*/ 875323 w 938238"/>
              <a:gd name="connsiteY2" fmla="*/ 1219200 h 1727190"/>
              <a:gd name="connsiteX3" fmla="*/ 218831 w 938238"/>
              <a:gd name="connsiteY3" fmla="*/ 1688123 h 1727190"/>
              <a:gd name="connsiteX4" fmla="*/ 211015 w 938238"/>
              <a:gd name="connsiteY4" fmla="*/ 1703754 h 1727190"/>
              <a:gd name="connsiteX5" fmla="*/ 203200 w 938238"/>
              <a:gd name="connsiteY5" fmla="*/ 1719385 h 172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8238" h="1727190">
                <a:moveTo>
                  <a:pt x="0" y="0"/>
                </a:moveTo>
                <a:cubicBezTo>
                  <a:pt x="333456" y="93785"/>
                  <a:pt x="666913" y="187570"/>
                  <a:pt x="812800" y="390770"/>
                </a:cubicBezTo>
                <a:cubicBezTo>
                  <a:pt x="958687" y="593970"/>
                  <a:pt x="974318" y="1002975"/>
                  <a:pt x="875323" y="1219200"/>
                </a:cubicBezTo>
                <a:cubicBezTo>
                  <a:pt x="776328" y="1435425"/>
                  <a:pt x="329549" y="1607364"/>
                  <a:pt x="218831" y="1688123"/>
                </a:cubicBezTo>
                <a:cubicBezTo>
                  <a:pt x="108113" y="1768882"/>
                  <a:pt x="213620" y="1698544"/>
                  <a:pt x="211015" y="1703754"/>
                </a:cubicBezTo>
                <a:lnTo>
                  <a:pt x="203200" y="1719385"/>
                </a:lnTo>
              </a:path>
            </a:pathLst>
          </a:cu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8068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29</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Pre-processing Data</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34747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897125"/>
            <a:ext cx="2401776" cy="648930"/>
            <a:chOff x="6815966" y="107483"/>
            <a:chExt cx="240177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6975987" y="191728"/>
              <a:ext cx="2241755" cy="309716"/>
            </a:xfrm>
            <a:prstGeom prst="rect">
              <a:avLst/>
            </a:prstGeom>
          </p:spPr>
          <p:txBody>
            <a:bodyPr wrap="square" rtlCol="0">
              <a:noAutofit/>
            </a:bodyPr>
            <a:lstStyle/>
            <a:p>
              <a:pPr algn="l"/>
              <a:r>
                <a:rPr lang="en-US" sz="2400" b="1" dirty="0"/>
                <a:t>METHODOLOGY</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3" y="155797"/>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39" y="1832918"/>
            <a:ext cx="1904891" cy="454465"/>
            <a:chOff x="6781883" y="107485"/>
            <a:chExt cx="293478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474908" y="191728"/>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29" name="Group 28">
            <a:extLst>
              <a:ext uri="{FF2B5EF4-FFF2-40B4-BE49-F238E27FC236}">
                <a16:creationId xmlns:a16="http://schemas.microsoft.com/office/drawing/2014/main" id="{D1E05B41-EF85-A1EA-C48C-BF046B8D9929}"/>
              </a:ext>
            </a:extLst>
          </p:cNvPr>
          <p:cNvGrpSpPr/>
          <p:nvPr/>
        </p:nvGrpSpPr>
        <p:grpSpPr>
          <a:xfrm>
            <a:off x="618662" y="2147004"/>
            <a:ext cx="1770433" cy="1463040"/>
            <a:chOff x="3169180" y="2578418"/>
            <a:chExt cx="1770433" cy="1463040"/>
          </a:xfrm>
        </p:grpSpPr>
        <p:pic>
          <p:nvPicPr>
            <p:cNvPr id="10252" name="Picture 12">
              <a:extLst>
                <a:ext uri="{FF2B5EF4-FFF2-40B4-BE49-F238E27FC236}">
                  <a16:creationId xmlns:a16="http://schemas.microsoft.com/office/drawing/2014/main" id="{F583F7AE-0623-B47D-275C-A42B214A4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9097" y="2612952"/>
              <a:ext cx="1183771" cy="11837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412475-0A39-F594-02D5-DB7375DA71AF}"/>
                </a:ext>
              </a:extLst>
            </p:cNvPr>
            <p:cNvSpPr txBox="1"/>
            <p:nvPr/>
          </p:nvSpPr>
          <p:spPr>
            <a:xfrm>
              <a:off x="3340320" y="3766650"/>
              <a:ext cx="1599293" cy="206477"/>
            </a:xfrm>
            <a:prstGeom prst="rect">
              <a:avLst/>
            </a:prstGeom>
          </p:spPr>
          <p:txBody>
            <a:bodyPr wrap="square" rtlCol="0">
              <a:noAutofit/>
            </a:bodyPr>
            <a:lstStyle/>
            <a:p>
              <a:pPr algn="l"/>
              <a:r>
                <a:rPr lang="en-US" sz="1000" dirty="0"/>
                <a:t>Data Encoding</a:t>
              </a:r>
            </a:p>
          </p:txBody>
        </p:sp>
        <p:sp>
          <p:nvSpPr>
            <p:cNvPr id="23" name="Rectangle: Rounded Corners 22">
              <a:extLst>
                <a:ext uri="{FF2B5EF4-FFF2-40B4-BE49-F238E27FC236}">
                  <a16:creationId xmlns:a16="http://schemas.microsoft.com/office/drawing/2014/main" id="{7221BB39-F245-1796-813A-E77FCEA4D68A}"/>
                </a:ext>
              </a:extLst>
            </p:cNvPr>
            <p:cNvSpPr/>
            <p:nvPr/>
          </p:nvSpPr>
          <p:spPr>
            <a:xfrm>
              <a:off x="3169180" y="2578418"/>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F248CA85-19A3-9E1D-E49C-9C0F5BCEAA57}"/>
              </a:ext>
            </a:extLst>
          </p:cNvPr>
          <p:cNvSpPr txBox="1"/>
          <p:nvPr/>
        </p:nvSpPr>
        <p:spPr>
          <a:xfrm>
            <a:off x="618938" y="1001173"/>
            <a:ext cx="6117018" cy="490978"/>
          </a:xfrm>
          <a:prstGeom prst="rect">
            <a:avLst/>
          </a:prstGeom>
        </p:spPr>
        <p:txBody>
          <a:bodyPr wrap="square" rtlCol="0">
            <a:normAutofit/>
          </a:bodyPr>
          <a:lstStyle/>
          <a:p>
            <a:pPr marL="285750" indent="-285750" algn="l">
              <a:buFont typeface="Wingdings" panose="05000000000000000000" pitchFamily="2" charset="2"/>
              <a:buChar char="q"/>
            </a:pPr>
            <a:r>
              <a:rPr lang="en-US" sz="1400" dirty="0"/>
              <a:t>Converting Categorical data into Numerical Values.</a:t>
            </a:r>
          </a:p>
        </p:txBody>
      </p:sp>
      <p:pic>
        <p:nvPicPr>
          <p:cNvPr id="40" name="Picture 39">
            <a:extLst>
              <a:ext uri="{FF2B5EF4-FFF2-40B4-BE49-F238E27FC236}">
                <a16:creationId xmlns:a16="http://schemas.microsoft.com/office/drawing/2014/main" id="{A9A68A34-F51C-77BE-AB19-079BCB681E64}"/>
              </a:ext>
            </a:extLst>
          </p:cNvPr>
          <p:cNvPicPr>
            <a:picLocks noChangeAspect="1"/>
          </p:cNvPicPr>
          <p:nvPr/>
        </p:nvPicPr>
        <p:blipFill rotWithShape="1">
          <a:blip r:embed="rId3"/>
          <a:srcRect l="16432" t="25095" r="16698" b="6752"/>
          <a:stretch/>
        </p:blipFill>
        <p:spPr>
          <a:xfrm>
            <a:off x="2028739" y="1592478"/>
            <a:ext cx="5340402" cy="3061565"/>
          </a:xfrm>
          <a:prstGeom prst="rect">
            <a:avLst/>
          </a:prstGeom>
        </p:spPr>
      </p:pic>
    </p:spTree>
    <p:extLst>
      <p:ext uri="{BB962C8B-B14F-4D97-AF65-F5344CB8AC3E}">
        <p14:creationId xmlns:p14="http://schemas.microsoft.com/office/powerpoint/2010/main" val="39709199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3</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Background</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21031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107483"/>
            <a:ext cx="2431272" cy="648930"/>
            <a:chOff x="6815966" y="107483"/>
            <a:chExt cx="2431272"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005483" y="191728"/>
              <a:ext cx="2241755" cy="309716"/>
            </a:xfrm>
            <a:prstGeom prst="rect">
              <a:avLst/>
            </a:prstGeom>
          </p:spPr>
          <p:txBody>
            <a:bodyPr wrap="square" rtlCol="0">
              <a:noAutofit/>
            </a:bodyPr>
            <a:lstStyle/>
            <a:p>
              <a:pPr algn="l"/>
              <a:r>
                <a:rPr lang="en-US" sz="2400" b="1" dirty="0"/>
                <a:t>INTRODUCTION</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47036" y="984734"/>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40" y="1761681"/>
            <a:ext cx="1836173" cy="454465"/>
            <a:chOff x="6781883" y="107485"/>
            <a:chExt cx="2828909"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369037" y="203303"/>
              <a:ext cx="2241755" cy="309716"/>
            </a:xfrm>
            <a:prstGeom prst="rect">
              <a:avLst/>
            </a:prstGeom>
            <a:noFill/>
          </p:spPr>
          <p:txBody>
            <a:bodyPr wrap="square" rtlCol="0">
              <a:noAutofit/>
            </a:bodyPr>
            <a:lstStyle/>
            <a:p>
              <a:pPr algn="l"/>
              <a:r>
                <a:rPr lang="en-US" sz="1400" b="1" dirty="0">
                  <a:solidFill>
                    <a:schemeClr val="bg2">
                      <a:lumMod val="50000"/>
                    </a:schemeClr>
                  </a:solidFill>
                </a:rPr>
                <a:t> 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39" y="2538628"/>
            <a:ext cx="1934386" cy="454465"/>
            <a:chOff x="6781883" y="107485"/>
            <a:chExt cx="298022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520350" y="191728"/>
              <a:ext cx="2241755" cy="309716"/>
            </a:xfrm>
            <a:prstGeom prst="rect">
              <a:avLst/>
            </a:prstGeom>
            <a:noFill/>
          </p:spPr>
          <p:txBody>
            <a:bodyPr wrap="square" rtlCol="0">
              <a:noAutofit/>
            </a:bodyPr>
            <a:lstStyle/>
            <a:p>
              <a:pPr algn="l"/>
              <a:r>
                <a:rPr lang="en-US" sz="1400" b="1" dirty="0">
                  <a:solidFill>
                    <a:schemeClr val="bg2">
                      <a:lumMod val="50000"/>
                    </a:schemeClr>
                  </a:solidFill>
                </a:rPr>
                <a:t>ETHICS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13" name="Group 12">
            <a:extLst>
              <a:ext uri="{FF2B5EF4-FFF2-40B4-BE49-F238E27FC236}">
                <a16:creationId xmlns:a16="http://schemas.microsoft.com/office/drawing/2014/main" id="{1AD94A24-6518-DCF3-F9D7-11C363F47813}"/>
              </a:ext>
            </a:extLst>
          </p:cNvPr>
          <p:cNvGrpSpPr/>
          <p:nvPr/>
        </p:nvGrpSpPr>
        <p:grpSpPr>
          <a:xfrm>
            <a:off x="257434" y="1780958"/>
            <a:ext cx="1097280" cy="1097280"/>
            <a:chOff x="1248953" y="2425467"/>
            <a:chExt cx="1371600" cy="1371600"/>
          </a:xfrm>
        </p:grpSpPr>
        <p:pic>
          <p:nvPicPr>
            <p:cNvPr id="6" name="Picture 5">
              <a:extLst>
                <a:ext uri="{FF2B5EF4-FFF2-40B4-BE49-F238E27FC236}">
                  <a16:creationId xmlns:a16="http://schemas.microsoft.com/office/drawing/2014/main" id="{7F258524-CE06-DEC7-7A17-D4F943CD1457}"/>
                </a:ext>
              </a:extLst>
            </p:cNvPr>
            <p:cNvPicPr>
              <a:picLocks noChangeAspect="1"/>
            </p:cNvPicPr>
            <p:nvPr/>
          </p:nvPicPr>
          <p:blipFill>
            <a:blip r:embed="rId2"/>
            <a:stretch>
              <a:fillRect/>
            </a:stretch>
          </p:blipFill>
          <p:spPr>
            <a:xfrm>
              <a:off x="1461054" y="2527613"/>
              <a:ext cx="1067461" cy="1074348"/>
            </a:xfrm>
            <a:prstGeom prst="rect">
              <a:avLst/>
            </a:prstGeom>
          </p:spPr>
        </p:pic>
        <p:sp>
          <p:nvSpPr>
            <p:cNvPr id="8" name="Oval 7">
              <a:extLst>
                <a:ext uri="{FF2B5EF4-FFF2-40B4-BE49-F238E27FC236}">
                  <a16:creationId xmlns:a16="http://schemas.microsoft.com/office/drawing/2014/main" id="{2923947E-57A3-2817-E7FC-8C4DB247ED0C}"/>
                </a:ext>
              </a:extLst>
            </p:cNvPr>
            <p:cNvSpPr/>
            <p:nvPr/>
          </p:nvSpPr>
          <p:spPr>
            <a:xfrm>
              <a:off x="1248953" y="2425467"/>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FEADADF9-2CF1-9381-C0CA-C508858B9158}"/>
              </a:ext>
            </a:extLst>
          </p:cNvPr>
          <p:cNvGrpSpPr/>
          <p:nvPr/>
        </p:nvGrpSpPr>
        <p:grpSpPr>
          <a:xfrm>
            <a:off x="1722155" y="1780958"/>
            <a:ext cx="1097280" cy="1097280"/>
            <a:chOff x="1654598" y="1269381"/>
            <a:chExt cx="1439045" cy="1371600"/>
          </a:xfrm>
        </p:grpSpPr>
        <p:sp>
          <p:nvSpPr>
            <p:cNvPr id="29" name="Oval 28">
              <a:extLst>
                <a:ext uri="{FF2B5EF4-FFF2-40B4-BE49-F238E27FC236}">
                  <a16:creationId xmlns:a16="http://schemas.microsoft.com/office/drawing/2014/main" id="{95F99190-E0DB-3BAD-D832-266E2CE4D270}"/>
                </a:ext>
              </a:extLst>
            </p:cNvPr>
            <p:cNvSpPr/>
            <p:nvPr/>
          </p:nvSpPr>
          <p:spPr>
            <a:xfrm>
              <a:off x="1654598" y="1269381"/>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A46DE6D4-B02E-CE4F-2ABA-B35254A5EDDC}"/>
                </a:ext>
              </a:extLst>
            </p:cNvPr>
            <p:cNvPicPr>
              <a:picLocks noChangeAspect="1"/>
            </p:cNvPicPr>
            <p:nvPr/>
          </p:nvPicPr>
          <p:blipFill rotWithShape="1">
            <a:blip r:embed="rId3"/>
            <a:srcRect l="2073" t="8667" r="-2073" b="14271"/>
            <a:stretch/>
          </p:blipFill>
          <p:spPr>
            <a:xfrm>
              <a:off x="1762797" y="1359943"/>
              <a:ext cx="1330846" cy="1085891"/>
            </a:xfrm>
            <a:prstGeom prst="rect">
              <a:avLst/>
            </a:prstGeom>
          </p:spPr>
        </p:pic>
      </p:grpSp>
      <p:grpSp>
        <p:nvGrpSpPr>
          <p:cNvPr id="51" name="Group 50">
            <a:extLst>
              <a:ext uri="{FF2B5EF4-FFF2-40B4-BE49-F238E27FC236}">
                <a16:creationId xmlns:a16="http://schemas.microsoft.com/office/drawing/2014/main" id="{FB0C4525-AB74-E66F-908F-593336398088}"/>
              </a:ext>
            </a:extLst>
          </p:cNvPr>
          <p:cNvGrpSpPr/>
          <p:nvPr/>
        </p:nvGrpSpPr>
        <p:grpSpPr>
          <a:xfrm>
            <a:off x="3186876" y="1804373"/>
            <a:ext cx="1097280" cy="1097280"/>
            <a:chOff x="1979704" y="3049365"/>
            <a:chExt cx="1371600" cy="1371600"/>
          </a:xfrm>
        </p:grpSpPr>
        <p:sp>
          <p:nvSpPr>
            <p:cNvPr id="41" name="Oval 40">
              <a:extLst>
                <a:ext uri="{FF2B5EF4-FFF2-40B4-BE49-F238E27FC236}">
                  <a16:creationId xmlns:a16="http://schemas.microsoft.com/office/drawing/2014/main" id="{081361FE-BA9B-15CC-984B-35A9953BFE99}"/>
                </a:ext>
              </a:extLst>
            </p:cNvPr>
            <p:cNvSpPr/>
            <p:nvPr/>
          </p:nvSpPr>
          <p:spPr>
            <a:xfrm>
              <a:off x="1979704" y="3049365"/>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DA1950CD-918C-BF5E-0CA0-6E74516E40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419" y="3091858"/>
              <a:ext cx="1085891" cy="10858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4577F2B7-3B90-5868-6B26-183055EB232A}"/>
              </a:ext>
            </a:extLst>
          </p:cNvPr>
          <p:cNvGrpSpPr/>
          <p:nvPr/>
        </p:nvGrpSpPr>
        <p:grpSpPr>
          <a:xfrm>
            <a:off x="4651597" y="1761681"/>
            <a:ext cx="1097280" cy="1097280"/>
            <a:chOff x="3886200" y="3374573"/>
            <a:chExt cx="1371600" cy="1371600"/>
          </a:xfrm>
        </p:grpSpPr>
        <p:sp>
          <p:nvSpPr>
            <p:cNvPr id="44" name="Oval 43">
              <a:extLst>
                <a:ext uri="{FF2B5EF4-FFF2-40B4-BE49-F238E27FC236}">
                  <a16:creationId xmlns:a16="http://schemas.microsoft.com/office/drawing/2014/main" id="{47ABCED0-0A06-AB17-CD29-F37B5B2128D4}"/>
                </a:ext>
              </a:extLst>
            </p:cNvPr>
            <p:cNvSpPr/>
            <p:nvPr/>
          </p:nvSpPr>
          <p:spPr>
            <a:xfrm>
              <a:off x="3886200" y="3374573"/>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a:extLst>
                <a:ext uri="{FF2B5EF4-FFF2-40B4-BE49-F238E27FC236}">
                  <a16:creationId xmlns:a16="http://schemas.microsoft.com/office/drawing/2014/main" id="{52FC0463-9368-5E29-82A8-92B359B208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6180" y="3517490"/>
              <a:ext cx="1022799" cy="10227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C0C88E63-584F-80A7-144E-9A9538ED6377}"/>
              </a:ext>
            </a:extLst>
          </p:cNvPr>
          <p:cNvGrpSpPr/>
          <p:nvPr/>
        </p:nvGrpSpPr>
        <p:grpSpPr>
          <a:xfrm>
            <a:off x="6116319" y="1742617"/>
            <a:ext cx="1097280" cy="1097280"/>
            <a:chOff x="5518438" y="2406058"/>
            <a:chExt cx="1371600" cy="1371600"/>
          </a:xfrm>
        </p:grpSpPr>
        <p:sp>
          <p:nvSpPr>
            <p:cNvPr id="47" name="Oval 46">
              <a:extLst>
                <a:ext uri="{FF2B5EF4-FFF2-40B4-BE49-F238E27FC236}">
                  <a16:creationId xmlns:a16="http://schemas.microsoft.com/office/drawing/2014/main" id="{EE770460-B8F8-368C-B23B-F36360AF221A}"/>
                </a:ext>
              </a:extLst>
            </p:cNvPr>
            <p:cNvSpPr/>
            <p:nvPr/>
          </p:nvSpPr>
          <p:spPr>
            <a:xfrm>
              <a:off x="5518438" y="2406058"/>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E3C8EC0D-403B-4022-17F7-DAC77ED9185B}"/>
                </a:ext>
              </a:extLst>
            </p:cNvPr>
            <p:cNvPicPr>
              <a:picLocks noChangeAspect="1"/>
            </p:cNvPicPr>
            <p:nvPr/>
          </p:nvPicPr>
          <p:blipFill>
            <a:blip r:embed="rId6"/>
            <a:stretch>
              <a:fillRect/>
            </a:stretch>
          </p:blipFill>
          <p:spPr>
            <a:xfrm>
              <a:off x="5612306" y="2466758"/>
              <a:ext cx="1138039" cy="1138039"/>
            </a:xfrm>
            <a:prstGeom prst="rect">
              <a:avLst/>
            </a:prstGeom>
          </p:spPr>
        </p:pic>
      </p:grpSp>
      <p:pic>
        <p:nvPicPr>
          <p:cNvPr id="1026" name="Picture 2">
            <a:extLst>
              <a:ext uri="{FF2B5EF4-FFF2-40B4-BE49-F238E27FC236}">
                <a16:creationId xmlns:a16="http://schemas.microsoft.com/office/drawing/2014/main" id="{CC54ABA7-4E9E-36A1-2CCD-9DEE1C1CBB13}"/>
              </a:ext>
            </a:extLst>
          </p:cNvPr>
          <p:cNvPicPr>
            <a:picLocks noChangeAspect="1" noChangeArrowheads="1"/>
          </p:cNvPicPr>
          <p:nvPr/>
        </p:nvPicPr>
        <p:blipFill>
          <a:blip r:embed="rId7">
            <a:duotone>
              <a:prstClr val="black"/>
              <a:schemeClr val="accent1">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a:off x="616003" y="2251714"/>
            <a:ext cx="1677652" cy="171117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DD743BF2-F492-BED0-DC6A-981F993F8049}"/>
              </a:ext>
            </a:extLst>
          </p:cNvPr>
          <p:cNvPicPr>
            <a:picLocks noChangeAspect="1" noChangeArrowheads="1"/>
          </p:cNvPicPr>
          <p:nvPr/>
        </p:nvPicPr>
        <p:blipFill>
          <a:blip r:embed="rId7">
            <a:duotone>
              <a:prstClr val="black"/>
              <a:schemeClr val="accent1">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a:off x="3576446" y="2229894"/>
            <a:ext cx="1677652" cy="171117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91C5BA6D-2F98-46A1-6C23-4B010C61E54A}"/>
              </a:ext>
            </a:extLst>
          </p:cNvPr>
          <p:cNvPicPr>
            <a:picLocks noChangeAspect="1" noChangeArrowheads="1"/>
          </p:cNvPicPr>
          <p:nvPr/>
        </p:nvPicPr>
        <p:blipFill>
          <a:blip r:embed="rId7">
            <a:duotone>
              <a:prstClr val="black"/>
              <a:schemeClr val="accent1">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rot="21324722" flipV="1">
            <a:off x="2137190" y="731129"/>
            <a:ext cx="1677652" cy="171117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220A253A-FA76-0E72-0E58-BE939F5B4287}"/>
              </a:ext>
            </a:extLst>
          </p:cNvPr>
          <p:cNvPicPr>
            <a:picLocks noChangeAspect="1" noChangeArrowheads="1"/>
          </p:cNvPicPr>
          <p:nvPr/>
        </p:nvPicPr>
        <p:blipFill>
          <a:blip r:embed="rId7">
            <a:duotone>
              <a:prstClr val="black"/>
              <a:schemeClr val="accent1">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rot="21324722" flipV="1">
            <a:off x="5068878" y="691267"/>
            <a:ext cx="1677652" cy="1711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6514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250"/>
                                        <p:tgtEl>
                                          <p:spTgt spid="50"/>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250"/>
                                        <p:tgtEl>
                                          <p:spTgt spid="2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250"/>
                                        <p:tgtEl>
                                          <p:spTgt spid="51"/>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250"/>
                                        <p:tgtEl>
                                          <p:spTgt spid="26"/>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250"/>
                                        <p:tgtEl>
                                          <p:spTgt spid="52"/>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250"/>
                                        <p:tgtEl>
                                          <p:spTgt spid="28"/>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30</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Pre-processing Data</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34747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897125"/>
            <a:ext cx="2401776" cy="648930"/>
            <a:chOff x="6815966" y="107483"/>
            <a:chExt cx="240177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6975987" y="191728"/>
              <a:ext cx="2241755" cy="309716"/>
            </a:xfrm>
            <a:prstGeom prst="rect">
              <a:avLst/>
            </a:prstGeom>
          </p:spPr>
          <p:txBody>
            <a:bodyPr wrap="square" rtlCol="0">
              <a:noAutofit/>
            </a:bodyPr>
            <a:lstStyle/>
            <a:p>
              <a:pPr algn="l"/>
              <a:r>
                <a:rPr lang="en-US" sz="2400" b="1" dirty="0"/>
                <a:t>METHODOLOGY</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3" y="155797"/>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39" y="1832918"/>
            <a:ext cx="1904891" cy="454465"/>
            <a:chOff x="6781883" y="107485"/>
            <a:chExt cx="293478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474908" y="191728"/>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25" name="Group 24">
            <a:extLst>
              <a:ext uri="{FF2B5EF4-FFF2-40B4-BE49-F238E27FC236}">
                <a16:creationId xmlns:a16="http://schemas.microsoft.com/office/drawing/2014/main" id="{6AA42BEF-9165-43E9-AFC3-AC6965F0CBEC}"/>
              </a:ext>
            </a:extLst>
          </p:cNvPr>
          <p:cNvGrpSpPr/>
          <p:nvPr/>
        </p:nvGrpSpPr>
        <p:grpSpPr>
          <a:xfrm>
            <a:off x="546454" y="1094767"/>
            <a:ext cx="1580458" cy="1505945"/>
            <a:chOff x="687124" y="938464"/>
            <a:chExt cx="1580458" cy="1505945"/>
          </a:xfrm>
        </p:grpSpPr>
        <p:pic>
          <p:nvPicPr>
            <p:cNvPr id="10244" name="Picture 4">
              <a:extLst>
                <a:ext uri="{FF2B5EF4-FFF2-40B4-BE49-F238E27FC236}">
                  <a16:creationId xmlns:a16="http://schemas.microsoft.com/office/drawing/2014/main" id="{C1E47BBA-D3AD-B4AA-9408-47CF664C12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963"/>
            <a:stretch/>
          </p:blipFill>
          <p:spPr bwMode="auto">
            <a:xfrm>
              <a:off x="687124" y="938464"/>
              <a:ext cx="1580458" cy="13123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BE8DBB1-7A33-304E-52BD-07710DAD85DA}"/>
                </a:ext>
              </a:extLst>
            </p:cNvPr>
            <p:cNvSpPr txBox="1"/>
            <p:nvPr/>
          </p:nvSpPr>
          <p:spPr>
            <a:xfrm>
              <a:off x="958276" y="2166438"/>
              <a:ext cx="1262601" cy="206477"/>
            </a:xfrm>
            <a:prstGeom prst="rect">
              <a:avLst/>
            </a:prstGeom>
          </p:spPr>
          <p:txBody>
            <a:bodyPr wrap="square" rtlCol="0">
              <a:noAutofit/>
            </a:bodyPr>
            <a:lstStyle/>
            <a:p>
              <a:pPr algn="l"/>
              <a:r>
                <a:rPr lang="en-US" sz="1000" dirty="0"/>
                <a:t>Describe Dataset</a:t>
              </a:r>
            </a:p>
          </p:txBody>
        </p:sp>
        <p:sp>
          <p:nvSpPr>
            <p:cNvPr id="10" name="Rectangle: Rounded Corners 9">
              <a:extLst>
                <a:ext uri="{FF2B5EF4-FFF2-40B4-BE49-F238E27FC236}">
                  <a16:creationId xmlns:a16="http://schemas.microsoft.com/office/drawing/2014/main" id="{C7915390-B12A-BFCD-041F-3D6D4A4B9EF8}"/>
                </a:ext>
              </a:extLst>
            </p:cNvPr>
            <p:cNvSpPr/>
            <p:nvPr/>
          </p:nvSpPr>
          <p:spPr>
            <a:xfrm>
              <a:off x="831896" y="981369"/>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0D83691-D30A-2A36-8E0D-F50F024458E5}"/>
              </a:ext>
            </a:extLst>
          </p:cNvPr>
          <p:cNvGrpSpPr/>
          <p:nvPr/>
        </p:nvGrpSpPr>
        <p:grpSpPr>
          <a:xfrm>
            <a:off x="2884596" y="1136577"/>
            <a:ext cx="1567987" cy="1463040"/>
            <a:chOff x="3127531" y="946657"/>
            <a:chExt cx="1567987" cy="1463040"/>
          </a:xfrm>
        </p:grpSpPr>
        <p:pic>
          <p:nvPicPr>
            <p:cNvPr id="10246" name="Picture 6">
              <a:extLst>
                <a:ext uri="{FF2B5EF4-FFF2-40B4-BE49-F238E27FC236}">
                  <a16:creationId xmlns:a16="http://schemas.microsoft.com/office/drawing/2014/main" id="{EF39D666-677E-A70F-38AB-EDB7BCE7C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0640" y="985890"/>
              <a:ext cx="950255" cy="11755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E5FAB8F-EAB0-E015-D5E8-BAA10F01A99D}"/>
                </a:ext>
              </a:extLst>
            </p:cNvPr>
            <p:cNvSpPr txBox="1"/>
            <p:nvPr/>
          </p:nvSpPr>
          <p:spPr>
            <a:xfrm>
              <a:off x="3193311" y="2121071"/>
              <a:ext cx="1502207" cy="178587"/>
            </a:xfrm>
            <a:prstGeom prst="rect">
              <a:avLst/>
            </a:prstGeom>
          </p:spPr>
          <p:txBody>
            <a:bodyPr wrap="square" rtlCol="0">
              <a:noAutofit/>
            </a:bodyPr>
            <a:lstStyle/>
            <a:p>
              <a:pPr algn="l"/>
              <a:r>
                <a:rPr lang="en-US" sz="1000" dirty="0"/>
                <a:t>Dropping  Columns</a:t>
              </a:r>
            </a:p>
          </p:txBody>
        </p:sp>
        <p:sp>
          <p:nvSpPr>
            <p:cNvPr id="12" name="Rectangle: Rounded Corners 11">
              <a:extLst>
                <a:ext uri="{FF2B5EF4-FFF2-40B4-BE49-F238E27FC236}">
                  <a16:creationId xmlns:a16="http://schemas.microsoft.com/office/drawing/2014/main" id="{31E312D5-A55C-B284-64AA-73AFCE2188F8}"/>
                </a:ext>
              </a:extLst>
            </p:cNvPr>
            <p:cNvSpPr/>
            <p:nvPr/>
          </p:nvSpPr>
          <p:spPr>
            <a:xfrm>
              <a:off x="3127531" y="946657"/>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FE17E24-0B82-ECEA-A3C2-0483FFCC1042}"/>
              </a:ext>
            </a:extLst>
          </p:cNvPr>
          <p:cNvGrpSpPr/>
          <p:nvPr/>
        </p:nvGrpSpPr>
        <p:grpSpPr>
          <a:xfrm>
            <a:off x="5001147" y="1152207"/>
            <a:ext cx="1699777" cy="1463040"/>
            <a:chOff x="5155647" y="972921"/>
            <a:chExt cx="1699777" cy="1463040"/>
          </a:xfrm>
        </p:grpSpPr>
        <p:pic>
          <p:nvPicPr>
            <p:cNvPr id="10248" name="Picture 8">
              <a:extLst>
                <a:ext uri="{FF2B5EF4-FFF2-40B4-BE49-F238E27FC236}">
                  <a16:creationId xmlns:a16="http://schemas.microsoft.com/office/drawing/2014/main" id="{883AA13A-1A20-B81A-E2B0-24224D067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5178" y="1141868"/>
              <a:ext cx="863801" cy="9662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B1B95D-0EB7-0A3C-1C97-776F645BBDFB}"/>
                </a:ext>
              </a:extLst>
            </p:cNvPr>
            <p:cNvSpPr txBox="1"/>
            <p:nvPr/>
          </p:nvSpPr>
          <p:spPr>
            <a:xfrm>
              <a:off x="5256131" y="2143104"/>
              <a:ext cx="1599293" cy="206477"/>
            </a:xfrm>
            <a:prstGeom prst="rect">
              <a:avLst/>
            </a:prstGeom>
          </p:spPr>
          <p:txBody>
            <a:bodyPr wrap="square" rtlCol="0">
              <a:noAutofit/>
            </a:bodyPr>
            <a:lstStyle/>
            <a:p>
              <a:pPr algn="l"/>
              <a:r>
                <a:rPr lang="en-US" sz="1000" dirty="0"/>
                <a:t>Checking NULL Values</a:t>
              </a:r>
            </a:p>
          </p:txBody>
        </p:sp>
        <p:sp>
          <p:nvSpPr>
            <p:cNvPr id="13" name="Rectangle: Rounded Corners 12">
              <a:extLst>
                <a:ext uri="{FF2B5EF4-FFF2-40B4-BE49-F238E27FC236}">
                  <a16:creationId xmlns:a16="http://schemas.microsoft.com/office/drawing/2014/main" id="{A269FB64-0D07-4DE6-1093-3CED4DC18744}"/>
                </a:ext>
              </a:extLst>
            </p:cNvPr>
            <p:cNvSpPr/>
            <p:nvPr/>
          </p:nvSpPr>
          <p:spPr>
            <a:xfrm>
              <a:off x="5155647" y="972921"/>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5595000A-AF70-0AFF-4794-A66D9A7FCF33}"/>
              </a:ext>
            </a:extLst>
          </p:cNvPr>
          <p:cNvGrpSpPr/>
          <p:nvPr/>
        </p:nvGrpSpPr>
        <p:grpSpPr>
          <a:xfrm>
            <a:off x="700877" y="2829277"/>
            <a:ext cx="1599293" cy="1463040"/>
            <a:chOff x="841547" y="2594824"/>
            <a:chExt cx="1599293" cy="1463040"/>
          </a:xfrm>
        </p:grpSpPr>
        <p:pic>
          <p:nvPicPr>
            <p:cNvPr id="10254" name="Picture 14">
              <a:extLst>
                <a:ext uri="{FF2B5EF4-FFF2-40B4-BE49-F238E27FC236}">
                  <a16:creationId xmlns:a16="http://schemas.microsoft.com/office/drawing/2014/main" id="{2FD0C988-8AEA-1337-C336-5970D6C3D9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276" y="2684977"/>
              <a:ext cx="1037009" cy="1037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1C4329C-D851-CC30-59F1-F35268019FA7}"/>
                </a:ext>
              </a:extLst>
            </p:cNvPr>
            <p:cNvSpPr txBox="1"/>
            <p:nvPr/>
          </p:nvSpPr>
          <p:spPr>
            <a:xfrm>
              <a:off x="841547" y="3738028"/>
              <a:ext cx="1599293" cy="206477"/>
            </a:xfrm>
            <a:prstGeom prst="rect">
              <a:avLst/>
            </a:prstGeom>
          </p:spPr>
          <p:txBody>
            <a:bodyPr wrap="square" rtlCol="0">
              <a:noAutofit/>
            </a:bodyPr>
            <a:lstStyle/>
            <a:p>
              <a:pPr algn="l"/>
              <a:r>
                <a:rPr lang="en-US" sz="1000" dirty="0"/>
                <a:t>Pre-processed Dataset</a:t>
              </a:r>
            </a:p>
          </p:txBody>
        </p:sp>
        <p:sp>
          <p:nvSpPr>
            <p:cNvPr id="14" name="Rectangle: Rounded Corners 13">
              <a:extLst>
                <a:ext uri="{FF2B5EF4-FFF2-40B4-BE49-F238E27FC236}">
                  <a16:creationId xmlns:a16="http://schemas.microsoft.com/office/drawing/2014/main" id="{8F1D46E1-F9CB-4D7D-ADF2-FC9498DFB6AB}"/>
                </a:ext>
              </a:extLst>
            </p:cNvPr>
            <p:cNvSpPr/>
            <p:nvPr/>
          </p:nvSpPr>
          <p:spPr>
            <a:xfrm>
              <a:off x="849568" y="2594824"/>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D1E05B41-EF85-A1EA-C48C-BF046B8D9929}"/>
              </a:ext>
            </a:extLst>
          </p:cNvPr>
          <p:cNvGrpSpPr/>
          <p:nvPr/>
        </p:nvGrpSpPr>
        <p:grpSpPr>
          <a:xfrm>
            <a:off x="2947647" y="2820449"/>
            <a:ext cx="1770433" cy="1463040"/>
            <a:chOff x="3169180" y="2578418"/>
            <a:chExt cx="1770433" cy="1463040"/>
          </a:xfrm>
        </p:grpSpPr>
        <p:pic>
          <p:nvPicPr>
            <p:cNvPr id="10252" name="Picture 12">
              <a:extLst>
                <a:ext uri="{FF2B5EF4-FFF2-40B4-BE49-F238E27FC236}">
                  <a16:creationId xmlns:a16="http://schemas.microsoft.com/office/drawing/2014/main" id="{F583F7AE-0623-B47D-275C-A42B214A48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9097" y="2612952"/>
              <a:ext cx="1183771" cy="11837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412475-0A39-F594-02D5-DB7375DA71AF}"/>
                </a:ext>
              </a:extLst>
            </p:cNvPr>
            <p:cNvSpPr txBox="1"/>
            <p:nvPr/>
          </p:nvSpPr>
          <p:spPr>
            <a:xfrm>
              <a:off x="3340320" y="3766650"/>
              <a:ext cx="1599293" cy="206477"/>
            </a:xfrm>
            <a:prstGeom prst="rect">
              <a:avLst/>
            </a:prstGeom>
          </p:spPr>
          <p:txBody>
            <a:bodyPr wrap="square" rtlCol="0">
              <a:noAutofit/>
            </a:bodyPr>
            <a:lstStyle/>
            <a:p>
              <a:pPr algn="l"/>
              <a:r>
                <a:rPr lang="en-US" sz="1000" dirty="0"/>
                <a:t>Data Encoding</a:t>
              </a:r>
            </a:p>
          </p:txBody>
        </p:sp>
        <p:sp>
          <p:nvSpPr>
            <p:cNvPr id="23" name="Rectangle: Rounded Corners 22">
              <a:extLst>
                <a:ext uri="{FF2B5EF4-FFF2-40B4-BE49-F238E27FC236}">
                  <a16:creationId xmlns:a16="http://schemas.microsoft.com/office/drawing/2014/main" id="{7221BB39-F245-1796-813A-E77FCEA4D68A}"/>
                </a:ext>
              </a:extLst>
            </p:cNvPr>
            <p:cNvSpPr/>
            <p:nvPr/>
          </p:nvSpPr>
          <p:spPr>
            <a:xfrm>
              <a:off x="3169180" y="2578418"/>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22B0F8B-B4F2-65BC-02B7-5B7D30A93FAB}"/>
              </a:ext>
            </a:extLst>
          </p:cNvPr>
          <p:cNvGrpSpPr/>
          <p:nvPr/>
        </p:nvGrpSpPr>
        <p:grpSpPr>
          <a:xfrm>
            <a:off x="4849949" y="2786728"/>
            <a:ext cx="2034271" cy="1501452"/>
            <a:chOff x="4993193" y="2518099"/>
            <a:chExt cx="2034271" cy="1501452"/>
          </a:xfrm>
        </p:grpSpPr>
        <p:pic>
          <p:nvPicPr>
            <p:cNvPr id="10250" name="Picture 10">
              <a:extLst>
                <a:ext uri="{FF2B5EF4-FFF2-40B4-BE49-F238E27FC236}">
                  <a16:creationId xmlns:a16="http://schemas.microsoft.com/office/drawing/2014/main" id="{A575DA3B-C440-4F80-5F72-46B1A7862C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3193" y="2518099"/>
              <a:ext cx="2034271" cy="13325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50600F-3311-7948-F43A-FA5299C116E7}"/>
                </a:ext>
              </a:extLst>
            </p:cNvPr>
            <p:cNvSpPr txBox="1"/>
            <p:nvPr/>
          </p:nvSpPr>
          <p:spPr>
            <a:xfrm>
              <a:off x="5369072" y="3737627"/>
              <a:ext cx="1599293" cy="206477"/>
            </a:xfrm>
            <a:prstGeom prst="rect">
              <a:avLst/>
            </a:prstGeom>
          </p:spPr>
          <p:txBody>
            <a:bodyPr wrap="square" rtlCol="0">
              <a:noAutofit/>
            </a:bodyPr>
            <a:lstStyle/>
            <a:p>
              <a:pPr algn="l"/>
              <a:r>
                <a:rPr lang="en-US" sz="900" dirty="0"/>
                <a:t>Filling Missing Values </a:t>
              </a:r>
            </a:p>
          </p:txBody>
        </p:sp>
        <p:sp>
          <p:nvSpPr>
            <p:cNvPr id="24" name="Rectangle: Rounded Corners 23">
              <a:extLst>
                <a:ext uri="{FF2B5EF4-FFF2-40B4-BE49-F238E27FC236}">
                  <a16:creationId xmlns:a16="http://schemas.microsoft.com/office/drawing/2014/main" id="{777D9EF8-4725-7F8C-DFC3-70F4A41226D7}"/>
                </a:ext>
              </a:extLst>
            </p:cNvPr>
            <p:cNvSpPr/>
            <p:nvPr/>
          </p:nvSpPr>
          <p:spPr>
            <a:xfrm>
              <a:off x="5315618" y="2556511"/>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B233AA61-22E3-3CBE-E06E-3EC3A64E0D35}"/>
              </a:ext>
            </a:extLst>
          </p:cNvPr>
          <p:cNvCxnSpPr>
            <a:cxnSpLocks/>
            <a:stCxn id="10" idx="3"/>
            <a:endCxn id="12" idx="1"/>
          </p:cNvCxnSpPr>
          <p:nvPr/>
        </p:nvCxnSpPr>
        <p:spPr>
          <a:xfrm flipV="1">
            <a:off x="1971386" y="1868097"/>
            <a:ext cx="913210" cy="1095"/>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16BBF1-501C-AAD9-5DC2-2E14F51118D6}"/>
              </a:ext>
            </a:extLst>
          </p:cNvPr>
          <p:cNvCxnSpPr>
            <a:cxnSpLocks/>
            <a:stCxn id="12" idx="3"/>
            <a:endCxn id="13" idx="1"/>
          </p:cNvCxnSpPr>
          <p:nvPr/>
        </p:nvCxnSpPr>
        <p:spPr>
          <a:xfrm>
            <a:off x="4164756" y="1868097"/>
            <a:ext cx="836391" cy="15630"/>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56AC700-129E-9658-5F6E-82D2FA5B2AB3}"/>
              </a:ext>
            </a:extLst>
          </p:cNvPr>
          <p:cNvCxnSpPr>
            <a:stCxn id="14" idx="3"/>
            <a:endCxn id="23" idx="1"/>
          </p:cNvCxnSpPr>
          <p:nvPr/>
        </p:nvCxnSpPr>
        <p:spPr>
          <a:xfrm flipV="1">
            <a:off x="1989058" y="3551969"/>
            <a:ext cx="958589" cy="8828"/>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38983A4-9BB3-1BD1-18BF-906E25FCE7DC}"/>
              </a:ext>
            </a:extLst>
          </p:cNvPr>
          <p:cNvCxnSpPr>
            <a:stCxn id="23" idx="3"/>
            <a:endCxn id="24" idx="1"/>
          </p:cNvCxnSpPr>
          <p:nvPr/>
        </p:nvCxnSpPr>
        <p:spPr>
          <a:xfrm>
            <a:off x="4227807" y="3551969"/>
            <a:ext cx="944567" cy="4691"/>
          </a:xfrm>
          <a:prstGeom prst="line">
            <a:avLst/>
          </a:prstGeom>
          <a:ln w="28575">
            <a:solidFill>
              <a:srgbClr val="002855"/>
            </a:solidFill>
          </a:ln>
        </p:spPr>
        <p:style>
          <a:lnRef idx="1">
            <a:schemeClr val="accent1"/>
          </a:lnRef>
          <a:fillRef idx="0">
            <a:schemeClr val="accent1"/>
          </a:fillRef>
          <a:effectRef idx="0">
            <a:schemeClr val="accent1"/>
          </a:effectRef>
          <a:fontRef idx="minor">
            <a:schemeClr val="tx1"/>
          </a:fontRef>
        </p:style>
      </p:cxnSp>
      <p:sp>
        <p:nvSpPr>
          <p:cNvPr id="59" name="Freeform: Shape 58">
            <a:extLst>
              <a:ext uri="{FF2B5EF4-FFF2-40B4-BE49-F238E27FC236}">
                <a16:creationId xmlns:a16="http://schemas.microsoft.com/office/drawing/2014/main" id="{7A6B409B-7CF9-B37C-0123-44C76ADAA1C5}"/>
              </a:ext>
            </a:extLst>
          </p:cNvPr>
          <p:cNvSpPr/>
          <p:nvPr/>
        </p:nvSpPr>
        <p:spPr>
          <a:xfrm>
            <a:off x="6291392" y="1891318"/>
            <a:ext cx="835912" cy="1727190"/>
          </a:xfrm>
          <a:custGeom>
            <a:avLst/>
            <a:gdLst>
              <a:gd name="connsiteX0" fmla="*/ 0 w 938238"/>
              <a:gd name="connsiteY0" fmla="*/ 0 h 1727190"/>
              <a:gd name="connsiteX1" fmla="*/ 812800 w 938238"/>
              <a:gd name="connsiteY1" fmla="*/ 390770 h 1727190"/>
              <a:gd name="connsiteX2" fmla="*/ 875323 w 938238"/>
              <a:gd name="connsiteY2" fmla="*/ 1219200 h 1727190"/>
              <a:gd name="connsiteX3" fmla="*/ 218831 w 938238"/>
              <a:gd name="connsiteY3" fmla="*/ 1688123 h 1727190"/>
              <a:gd name="connsiteX4" fmla="*/ 211015 w 938238"/>
              <a:gd name="connsiteY4" fmla="*/ 1703754 h 1727190"/>
              <a:gd name="connsiteX5" fmla="*/ 203200 w 938238"/>
              <a:gd name="connsiteY5" fmla="*/ 1719385 h 172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8238" h="1727190">
                <a:moveTo>
                  <a:pt x="0" y="0"/>
                </a:moveTo>
                <a:cubicBezTo>
                  <a:pt x="333456" y="93785"/>
                  <a:pt x="666913" y="187570"/>
                  <a:pt x="812800" y="390770"/>
                </a:cubicBezTo>
                <a:cubicBezTo>
                  <a:pt x="958687" y="593970"/>
                  <a:pt x="974318" y="1002975"/>
                  <a:pt x="875323" y="1219200"/>
                </a:cubicBezTo>
                <a:cubicBezTo>
                  <a:pt x="776328" y="1435425"/>
                  <a:pt x="329549" y="1607364"/>
                  <a:pt x="218831" y="1688123"/>
                </a:cubicBezTo>
                <a:cubicBezTo>
                  <a:pt x="108113" y="1768882"/>
                  <a:pt x="213620" y="1698544"/>
                  <a:pt x="211015" y="1703754"/>
                </a:cubicBezTo>
                <a:lnTo>
                  <a:pt x="203200" y="1719385"/>
                </a:lnTo>
              </a:path>
            </a:pathLst>
          </a:cu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015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31</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Pre-processing Data</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34747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897125"/>
            <a:ext cx="2401776" cy="648930"/>
            <a:chOff x="6815966" y="107483"/>
            <a:chExt cx="240177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6975987" y="191728"/>
              <a:ext cx="2241755" cy="309716"/>
            </a:xfrm>
            <a:prstGeom prst="rect">
              <a:avLst/>
            </a:prstGeom>
          </p:spPr>
          <p:txBody>
            <a:bodyPr wrap="square" rtlCol="0">
              <a:noAutofit/>
            </a:bodyPr>
            <a:lstStyle/>
            <a:p>
              <a:pPr algn="l"/>
              <a:r>
                <a:rPr lang="en-US" sz="2400" b="1" dirty="0"/>
                <a:t>METHODOLOGY</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3" y="155797"/>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39" y="1832918"/>
            <a:ext cx="1904891" cy="454465"/>
            <a:chOff x="6781883" y="107485"/>
            <a:chExt cx="293478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474908" y="191728"/>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39" name="Group 38">
            <a:extLst>
              <a:ext uri="{FF2B5EF4-FFF2-40B4-BE49-F238E27FC236}">
                <a16:creationId xmlns:a16="http://schemas.microsoft.com/office/drawing/2014/main" id="{5595000A-AF70-0AFF-4794-A66D9A7FCF33}"/>
              </a:ext>
            </a:extLst>
          </p:cNvPr>
          <p:cNvGrpSpPr/>
          <p:nvPr/>
        </p:nvGrpSpPr>
        <p:grpSpPr>
          <a:xfrm>
            <a:off x="3475338" y="870572"/>
            <a:ext cx="1599293" cy="1463040"/>
            <a:chOff x="841547" y="2594824"/>
            <a:chExt cx="1599293" cy="1463040"/>
          </a:xfrm>
        </p:grpSpPr>
        <p:pic>
          <p:nvPicPr>
            <p:cNvPr id="10254" name="Picture 14">
              <a:extLst>
                <a:ext uri="{FF2B5EF4-FFF2-40B4-BE49-F238E27FC236}">
                  <a16:creationId xmlns:a16="http://schemas.microsoft.com/office/drawing/2014/main" id="{2FD0C988-8AEA-1337-C336-5970D6C3D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276" y="2684977"/>
              <a:ext cx="1037009" cy="1037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1C4329C-D851-CC30-59F1-F35268019FA7}"/>
                </a:ext>
              </a:extLst>
            </p:cNvPr>
            <p:cNvSpPr txBox="1"/>
            <p:nvPr/>
          </p:nvSpPr>
          <p:spPr>
            <a:xfrm>
              <a:off x="841547" y="3738028"/>
              <a:ext cx="1599293" cy="206477"/>
            </a:xfrm>
            <a:prstGeom prst="rect">
              <a:avLst/>
            </a:prstGeom>
          </p:spPr>
          <p:txBody>
            <a:bodyPr wrap="square" rtlCol="0">
              <a:noAutofit/>
            </a:bodyPr>
            <a:lstStyle/>
            <a:p>
              <a:pPr algn="l"/>
              <a:r>
                <a:rPr lang="en-US" sz="1000" dirty="0"/>
                <a:t>Pre-processed Dataset</a:t>
              </a:r>
            </a:p>
          </p:txBody>
        </p:sp>
        <p:sp>
          <p:nvSpPr>
            <p:cNvPr id="14" name="Rectangle: Rounded Corners 13">
              <a:extLst>
                <a:ext uri="{FF2B5EF4-FFF2-40B4-BE49-F238E27FC236}">
                  <a16:creationId xmlns:a16="http://schemas.microsoft.com/office/drawing/2014/main" id="{8F1D46E1-F9CB-4D7D-ADF2-FC9498DFB6AB}"/>
                </a:ext>
              </a:extLst>
            </p:cNvPr>
            <p:cNvSpPr/>
            <p:nvPr/>
          </p:nvSpPr>
          <p:spPr>
            <a:xfrm>
              <a:off x="849568" y="2594824"/>
              <a:ext cx="1280160" cy="1463040"/>
            </a:xfrm>
            <a:prstGeom prst="roundRect">
              <a:avLst/>
            </a:prstGeom>
            <a:noFill/>
            <a:ln w="28575">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F1D81D55-9AB1-28D5-24E4-02AA702DD5CF}"/>
              </a:ext>
            </a:extLst>
          </p:cNvPr>
          <p:cNvGrpSpPr/>
          <p:nvPr/>
        </p:nvGrpSpPr>
        <p:grpSpPr>
          <a:xfrm>
            <a:off x="1937346" y="2836413"/>
            <a:ext cx="4110926" cy="1585398"/>
            <a:chOff x="1937346" y="2836413"/>
            <a:chExt cx="4110926" cy="1585398"/>
          </a:xfrm>
        </p:grpSpPr>
        <p:sp>
          <p:nvSpPr>
            <p:cNvPr id="22" name="Flowchart: Direct Access Storage 21">
              <a:extLst>
                <a:ext uri="{FF2B5EF4-FFF2-40B4-BE49-F238E27FC236}">
                  <a16:creationId xmlns:a16="http://schemas.microsoft.com/office/drawing/2014/main" id="{217E7CF7-735A-E640-1867-1187815C1C75}"/>
                </a:ext>
              </a:extLst>
            </p:cNvPr>
            <p:cNvSpPr/>
            <p:nvPr/>
          </p:nvSpPr>
          <p:spPr>
            <a:xfrm>
              <a:off x="2055449" y="2852622"/>
              <a:ext cx="914400" cy="914400"/>
            </a:xfrm>
            <a:prstGeom prst="flowChartMagneticDrum">
              <a:avLst/>
            </a:prstGeom>
            <a:solidFill>
              <a:srgbClr val="002855"/>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irect Access Storage 39">
              <a:extLst>
                <a:ext uri="{FF2B5EF4-FFF2-40B4-BE49-F238E27FC236}">
                  <a16:creationId xmlns:a16="http://schemas.microsoft.com/office/drawing/2014/main" id="{DB8D2FDB-3AAB-9342-1964-F899F8DD2BFC}"/>
                </a:ext>
              </a:extLst>
            </p:cNvPr>
            <p:cNvSpPr/>
            <p:nvPr/>
          </p:nvSpPr>
          <p:spPr>
            <a:xfrm>
              <a:off x="2995037" y="2852429"/>
              <a:ext cx="914400" cy="914400"/>
            </a:xfrm>
            <a:prstGeom prst="flowChartMagneticDrum">
              <a:avLst/>
            </a:prstGeom>
            <a:solidFill>
              <a:schemeClr val="accent1">
                <a:lumMod val="75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Direct Access Storage 41">
              <a:extLst>
                <a:ext uri="{FF2B5EF4-FFF2-40B4-BE49-F238E27FC236}">
                  <a16:creationId xmlns:a16="http://schemas.microsoft.com/office/drawing/2014/main" id="{D6179CEA-50E0-8ECE-B1C1-8B99CF1D8446}"/>
                </a:ext>
              </a:extLst>
            </p:cNvPr>
            <p:cNvSpPr/>
            <p:nvPr/>
          </p:nvSpPr>
          <p:spPr>
            <a:xfrm>
              <a:off x="3707982" y="2844421"/>
              <a:ext cx="914400" cy="914400"/>
            </a:xfrm>
            <a:prstGeom prst="flowChartMagneticDrum">
              <a:avLst/>
            </a:prstGeom>
            <a:solidFill>
              <a:schemeClr val="accent1">
                <a:lumMod val="75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Direct Access Storage 42">
              <a:extLst>
                <a:ext uri="{FF2B5EF4-FFF2-40B4-BE49-F238E27FC236}">
                  <a16:creationId xmlns:a16="http://schemas.microsoft.com/office/drawing/2014/main" id="{179C5551-0335-729D-9DA4-27F5D91F0B9B}"/>
                </a:ext>
              </a:extLst>
            </p:cNvPr>
            <p:cNvSpPr/>
            <p:nvPr/>
          </p:nvSpPr>
          <p:spPr>
            <a:xfrm>
              <a:off x="4420927" y="2836413"/>
              <a:ext cx="914400" cy="914400"/>
            </a:xfrm>
            <a:prstGeom prst="flowChartMagneticDrum">
              <a:avLst/>
            </a:prstGeom>
            <a:solidFill>
              <a:schemeClr val="accent1">
                <a:lumMod val="75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Direct Access Storage 43">
              <a:extLst>
                <a:ext uri="{FF2B5EF4-FFF2-40B4-BE49-F238E27FC236}">
                  <a16:creationId xmlns:a16="http://schemas.microsoft.com/office/drawing/2014/main" id="{08DED094-6243-24D7-E946-58721C87C358}"/>
                </a:ext>
              </a:extLst>
            </p:cNvPr>
            <p:cNvSpPr/>
            <p:nvPr/>
          </p:nvSpPr>
          <p:spPr>
            <a:xfrm>
              <a:off x="5133872" y="2851850"/>
              <a:ext cx="914400" cy="914400"/>
            </a:xfrm>
            <a:prstGeom prst="flowChartMagneticDrum">
              <a:avLst/>
            </a:prstGeom>
            <a:solidFill>
              <a:schemeClr val="accent1">
                <a:lumMod val="75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97505EE-A095-E9B2-1B70-59BA782F6121}"/>
                </a:ext>
              </a:extLst>
            </p:cNvPr>
            <p:cNvSpPr txBox="1"/>
            <p:nvPr/>
          </p:nvSpPr>
          <p:spPr>
            <a:xfrm>
              <a:off x="1937346" y="3861942"/>
              <a:ext cx="1150606" cy="537063"/>
            </a:xfrm>
            <a:prstGeom prst="rect">
              <a:avLst/>
            </a:prstGeom>
          </p:spPr>
          <p:txBody>
            <a:bodyPr wrap="square" rtlCol="0">
              <a:normAutofit fontScale="92500" lnSpcReduction="20000"/>
            </a:bodyPr>
            <a:lstStyle/>
            <a:p>
              <a:pPr algn="ctr"/>
              <a:r>
                <a:rPr lang="en-US" dirty="0"/>
                <a:t>Test Data</a:t>
              </a:r>
            </a:p>
            <a:p>
              <a:pPr algn="ctr"/>
              <a:r>
                <a:rPr lang="en-US" dirty="0"/>
                <a:t>20%</a:t>
              </a:r>
            </a:p>
          </p:txBody>
        </p:sp>
        <p:sp>
          <p:nvSpPr>
            <p:cNvPr id="48" name="TextBox 47">
              <a:extLst>
                <a:ext uri="{FF2B5EF4-FFF2-40B4-BE49-F238E27FC236}">
                  <a16:creationId xmlns:a16="http://schemas.microsoft.com/office/drawing/2014/main" id="{A064F328-EC88-E55D-A757-0A3407F1F0FC}"/>
                </a:ext>
              </a:extLst>
            </p:cNvPr>
            <p:cNvSpPr txBox="1"/>
            <p:nvPr/>
          </p:nvSpPr>
          <p:spPr>
            <a:xfrm>
              <a:off x="3845624" y="3796580"/>
              <a:ext cx="1150606" cy="625231"/>
            </a:xfrm>
            <a:prstGeom prst="rect">
              <a:avLst/>
            </a:prstGeom>
          </p:spPr>
          <p:txBody>
            <a:bodyPr wrap="square" rtlCol="0">
              <a:normAutofit lnSpcReduction="10000"/>
            </a:bodyPr>
            <a:lstStyle/>
            <a:p>
              <a:pPr algn="l"/>
              <a:r>
                <a:rPr lang="en-US" dirty="0"/>
                <a:t>Train Data</a:t>
              </a:r>
            </a:p>
            <a:p>
              <a:pPr algn="ctr"/>
              <a:r>
                <a:rPr lang="en-US" dirty="0"/>
                <a:t>80%</a:t>
              </a:r>
            </a:p>
          </p:txBody>
        </p:sp>
      </p:grpSp>
    </p:spTree>
    <p:extLst>
      <p:ext uri="{BB962C8B-B14F-4D97-AF65-F5344CB8AC3E}">
        <p14:creationId xmlns:p14="http://schemas.microsoft.com/office/powerpoint/2010/main" val="2196082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32</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Model Evaluation Technique</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493776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897125"/>
            <a:ext cx="2401776" cy="648930"/>
            <a:chOff x="6815966" y="107483"/>
            <a:chExt cx="240177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6975987" y="191728"/>
              <a:ext cx="2241755" cy="309716"/>
            </a:xfrm>
            <a:prstGeom prst="rect">
              <a:avLst/>
            </a:prstGeom>
          </p:spPr>
          <p:txBody>
            <a:bodyPr wrap="square" rtlCol="0">
              <a:noAutofit/>
            </a:bodyPr>
            <a:lstStyle/>
            <a:p>
              <a:pPr algn="l"/>
              <a:r>
                <a:rPr lang="en-US" sz="2400" b="1" dirty="0"/>
                <a:t>METHODOLOGY</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3" y="155797"/>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39" y="1832918"/>
            <a:ext cx="1904891" cy="454465"/>
            <a:chOff x="6781883" y="107485"/>
            <a:chExt cx="293478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474908" y="191728"/>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2" name="Group 1">
            <a:extLst>
              <a:ext uri="{FF2B5EF4-FFF2-40B4-BE49-F238E27FC236}">
                <a16:creationId xmlns:a16="http://schemas.microsoft.com/office/drawing/2014/main" id="{F538A9F2-000E-3544-3BA5-F765481FD664}"/>
              </a:ext>
            </a:extLst>
          </p:cNvPr>
          <p:cNvGrpSpPr/>
          <p:nvPr/>
        </p:nvGrpSpPr>
        <p:grpSpPr>
          <a:xfrm>
            <a:off x="740474" y="3174570"/>
            <a:ext cx="2096889" cy="565185"/>
            <a:chOff x="2266505" y="2836413"/>
            <a:chExt cx="3781767" cy="930609"/>
          </a:xfrm>
        </p:grpSpPr>
        <p:sp>
          <p:nvSpPr>
            <p:cNvPr id="3" name="Flowchart: Direct Access Storage 2">
              <a:extLst>
                <a:ext uri="{FF2B5EF4-FFF2-40B4-BE49-F238E27FC236}">
                  <a16:creationId xmlns:a16="http://schemas.microsoft.com/office/drawing/2014/main" id="{C5A4F455-EB12-6FCE-AFF2-0455D8654527}"/>
                </a:ext>
              </a:extLst>
            </p:cNvPr>
            <p:cNvSpPr/>
            <p:nvPr/>
          </p:nvSpPr>
          <p:spPr>
            <a:xfrm>
              <a:off x="2266505" y="2852621"/>
              <a:ext cx="914401" cy="914401"/>
            </a:xfrm>
            <a:prstGeom prst="flowChartMagneticDrum">
              <a:avLst/>
            </a:prstGeom>
            <a:solidFill>
              <a:srgbClr val="0070C0"/>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Direct Access Storage 4">
              <a:extLst>
                <a:ext uri="{FF2B5EF4-FFF2-40B4-BE49-F238E27FC236}">
                  <a16:creationId xmlns:a16="http://schemas.microsoft.com/office/drawing/2014/main" id="{51CC7234-4A42-F133-C718-B735F307B8BC}"/>
                </a:ext>
              </a:extLst>
            </p:cNvPr>
            <p:cNvSpPr/>
            <p:nvPr/>
          </p:nvSpPr>
          <p:spPr>
            <a:xfrm>
              <a:off x="2995037" y="2852429"/>
              <a:ext cx="914400" cy="914400"/>
            </a:xfrm>
            <a:prstGeom prst="flowChartMagneticDrum">
              <a:avLst/>
            </a:prstGeom>
            <a:solidFill>
              <a:schemeClr val="accent1">
                <a:lumMod val="75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Direct Access Storage 5">
              <a:extLst>
                <a:ext uri="{FF2B5EF4-FFF2-40B4-BE49-F238E27FC236}">
                  <a16:creationId xmlns:a16="http://schemas.microsoft.com/office/drawing/2014/main" id="{10DF9AF9-7E40-297C-EB23-40BF40657390}"/>
                </a:ext>
              </a:extLst>
            </p:cNvPr>
            <p:cNvSpPr/>
            <p:nvPr/>
          </p:nvSpPr>
          <p:spPr>
            <a:xfrm>
              <a:off x="3707982" y="2844421"/>
              <a:ext cx="914400" cy="914400"/>
            </a:xfrm>
            <a:prstGeom prst="flowChartMagneticDrum">
              <a:avLst/>
            </a:prstGeom>
            <a:solidFill>
              <a:schemeClr val="accent1">
                <a:lumMod val="75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Direct Access Storage 6">
              <a:extLst>
                <a:ext uri="{FF2B5EF4-FFF2-40B4-BE49-F238E27FC236}">
                  <a16:creationId xmlns:a16="http://schemas.microsoft.com/office/drawing/2014/main" id="{2C0B4902-37FA-5310-B47A-07B6D25F0015}"/>
                </a:ext>
              </a:extLst>
            </p:cNvPr>
            <p:cNvSpPr/>
            <p:nvPr/>
          </p:nvSpPr>
          <p:spPr>
            <a:xfrm>
              <a:off x="4420927" y="2836413"/>
              <a:ext cx="914400" cy="914400"/>
            </a:xfrm>
            <a:prstGeom prst="flowChartMagneticDrum">
              <a:avLst/>
            </a:prstGeom>
            <a:solidFill>
              <a:srgbClr val="002855"/>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lowchart: Direct Access Storage 9">
              <a:extLst>
                <a:ext uri="{FF2B5EF4-FFF2-40B4-BE49-F238E27FC236}">
                  <a16:creationId xmlns:a16="http://schemas.microsoft.com/office/drawing/2014/main" id="{3ABF2974-6D3D-C65E-0816-9A8C1D4E43AE}"/>
                </a:ext>
              </a:extLst>
            </p:cNvPr>
            <p:cNvSpPr/>
            <p:nvPr/>
          </p:nvSpPr>
          <p:spPr>
            <a:xfrm>
              <a:off x="5133872" y="2851850"/>
              <a:ext cx="914400" cy="914400"/>
            </a:xfrm>
            <a:prstGeom prst="flowChartMagneticDrum">
              <a:avLst/>
            </a:prstGeom>
            <a:solidFill>
              <a:schemeClr val="accent1">
                <a:lumMod val="75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82B4F85A-0AC9-3013-34BE-4A4D655BE5AB}"/>
              </a:ext>
            </a:extLst>
          </p:cNvPr>
          <p:cNvGrpSpPr/>
          <p:nvPr/>
        </p:nvGrpSpPr>
        <p:grpSpPr>
          <a:xfrm>
            <a:off x="740092" y="2515767"/>
            <a:ext cx="2096889" cy="565185"/>
            <a:chOff x="2266505" y="2836413"/>
            <a:chExt cx="3781767" cy="930609"/>
          </a:xfrm>
          <a:solidFill>
            <a:srgbClr val="0070C0"/>
          </a:solidFill>
        </p:grpSpPr>
        <p:sp>
          <p:nvSpPr>
            <p:cNvPr id="13" name="Flowchart: Direct Access Storage 12">
              <a:extLst>
                <a:ext uri="{FF2B5EF4-FFF2-40B4-BE49-F238E27FC236}">
                  <a16:creationId xmlns:a16="http://schemas.microsoft.com/office/drawing/2014/main" id="{BD01D389-97A5-95B6-CB38-B3D3EDBF8846}"/>
                </a:ext>
              </a:extLst>
            </p:cNvPr>
            <p:cNvSpPr/>
            <p:nvPr/>
          </p:nvSpPr>
          <p:spPr>
            <a:xfrm>
              <a:off x="2266505" y="2852621"/>
              <a:ext cx="914401" cy="914401"/>
            </a:xfrm>
            <a:prstGeom prst="flowChartMagneticDrum">
              <a:avLst/>
            </a:prstGeom>
            <a:grp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irect Access Storage 20">
              <a:extLst>
                <a:ext uri="{FF2B5EF4-FFF2-40B4-BE49-F238E27FC236}">
                  <a16:creationId xmlns:a16="http://schemas.microsoft.com/office/drawing/2014/main" id="{2736EE56-208F-AA4F-DB9C-60092417AC86}"/>
                </a:ext>
              </a:extLst>
            </p:cNvPr>
            <p:cNvSpPr/>
            <p:nvPr/>
          </p:nvSpPr>
          <p:spPr>
            <a:xfrm>
              <a:off x="2995037" y="2852429"/>
              <a:ext cx="914400" cy="914400"/>
            </a:xfrm>
            <a:prstGeom prst="flowChartMagneticDrum">
              <a:avLst/>
            </a:prstGeom>
            <a:grp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Direct Access Storage 22">
              <a:extLst>
                <a:ext uri="{FF2B5EF4-FFF2-40B4-BE49-F238E27FC236}">
                  <a16:creationId xmlns:a16="http://schemas.microsoft.com/office/drawing/2014/main" id="{CC13AFD2-2BDD-8CE1-BA66-A50F85A70117}"/>
                </a:ext>
              </a:extLst>
            </p:cNvPr>
            <p:cNvSpPr/>
            <p:nvPr/>
          </p:nvSpPr>
          <p:spPr>
            <a:xfrm>
              <a:off x="3707982" y="2844421"/>
              <a:ext cx="914400" cy="914400"/>
            </a:xfrm>
            <a:prstGeom prst="flowChartMagneticDrum">
              <a:avLst/>
            </a:prstGeom>
            <a:solidFill>
              <a:srgbClr val="002855"/>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lowchart: Direct Access Storage 23">
              <a:extLst>
                <a:ext uri="{FF2B5EF4-FFF2-40B4-BE49-F238E27FC236}">
                  <a16:creationId xmlns:a16="http://schemas.microsoft.com/office/drawing/2014/main" id="{0BFEB8BE-5DD3-FD1A-CD79-F3C63F4EA691}"/>
                </a:ext>
              </a:extLst>
            </p:cNvPr>
            <p:cNvSpPr/>
            <p:nvPr/>
          </p:nvSpPr>
          <p:spPr>
            <a:xfrm>
              <a:off x="4420927" y="2836413"/>
              <a:ext cx="914400" cy="914400"/>
            </a:xfrm>
            <a:prstGeom prst="flowChartMagneticDrum">
              <a:avLst/>
            </a:prstGeom>
            <a:grp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Direct Access Storage 24">
              <a:extLst>
                <a:ext uri="{FF2B5EF4-FFF2-40B4-BE49-F238E27FC236}">
                  <a16:creationId xmlns:a16="http://schemas.microsoft.com/office/drawing/2014/main" id="{FDB17014-4630-CB61-9CB1-93EB90B7AA7B}"/>
                </a:ext>
              </a:extLst>
            </p:cNvPr>
            <p:cNvSpPr/>
            <p:nvPr/>
          </p:nvSpPr>
          <p:spPr>
            <a:xfrm>
              <a:off x="5133872" y="2851850"/>
              <a:ext cx="914400" cy="914400"/>
            </a:xfrm>
            <a:prstGeom prst="flowChartMagneticDrum">
              <a:avLst/>
            </a:prstGeom>
            <a:grp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65F4897-C090-8284-2AED-A75CEC77E961}"/>
              </a:ext>
            </a:extLst>
          </p:cNvPr>
          <p:cNvGrpSpPr/>
          <p:nvPr/>
        </p:nvGrpSpPr>
        <p:grpSpPr>
          <a:xfrm>
            <a:off x="697996" y="1198160"/>
            <a:ext cx="2138986" cy="565185"/>
            <a:chOff x="2266505" y="2836413"/>
            <a:chExt cx="3781767" cy="930609"/>
          </a:xfrm>
        </p:grpSpPr>
        <p:sp>
          <p:nvSpPr>
            <p:cNvPr id="27" name="Flowchart: Direct Access Storage 26">
              <a:extLst>
                <a:ext uri="{FF2B5EF4-FFF2-40B4-BE49-F238E27FC236}">
                  <a16:creationId xmlns:a16="http://schemas.microsoft.com/office/drawing/2014/main" id="{A8D2AF2E-2BBA-0695-838E-57D3271FC8F4}"/>
                </a:ext>
              </a:extLst>
            </p:cNvPr>
            <p:cNvSpPr/>
            <p:nvPr/>
          </p:nvSpPr>
          <p:spPr>
            <a:xfrm>
              <a:off x="2266505" y="2852621"/>
              <a:ext cx="914401" cy="914401"/>
            </a:xfrm>
            <a:prstGeom prst="flowChartMagneticDrum">
              <a:avLst/>
            </a:prstGeom>
            <a:solidFill>
              <a:srgbClr val="002855"/>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irect Access Storage 27">
              <a:extLst>
                <a:ext uri="{FF2B5EF4-FFF2-40B4-BE49-F238E27FC236}">
                  <a16:creationId xmlns:a16="http://schemas.microsoft.com/office/drawing/2014/main" id="{D265FAC4-F7BE-EC94-3349-3E800572D97E}"/>
                </a:ext>
              </a:extLst>
            </p:cNvPr>
            <p:cNvSpPr/>
            <p:nvPr/>
          </p:nvSpPr>
          <p:spPr>
            <a:xfrm>
              <a:off x="2995037" y="2852429"/>
              <a:ext cx="914400" cy="914400"/>
            </a:xfrm>
            <a:prstGeom prst="flowChartMagneticDrum">
              <a:avLst/>
            </a:prstGeom>
            <a:solidFill>
              <a:schemeClr val="accent1">
                <a:lumMod val="75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Direct Access Storage 28">
              <a:extLst>
                <a:ext uri="{FF2B5EF4-FFF2-40B4-BE49-F238E27FC236}">
                  <a16:creationId xmlns:a16="http://schemas.microsoft.com/office/drawing/2014/main" id="{624F75A9-341F-EB8C-26E2-7EA284321977}"/>
                </a:ext>
              </a:extLst>
            </p:cNvPr>
            <p:cNvSpPr/>
            <p:nvPr/>
          </p:nvSpPr>
          <p:spPr>
            <a:xfrm>
              <a:off x="3707982" y="2844421"/>
              <a:ext cx="914400" cy="914400"/>
            </a:xfrm>
            <a:prstGeom prst="flowChartMagneticDrum">
              <a:avLst/>
            </a:prstGeom>
            <a:solidFill>
              <a:schemeClr val="accent1">
                <a:lumMod val="75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Direct Access Storage 40">
              <a:extLst>
                <a:ext uri="{FF2B5EF4-FFF2-40B4-BE49-F238E27FC236}">
                  <a16:creationId xmlns:a16="http://schemas.microsoft.com/office/drawing/2014/main" id="{147F90CD-B0AC-89B1-D346-734B2425FD75}"/>
                </a:ext>
              </a:extLst>
            </p:cNvPr>
            <p:cNvSpPr/>
            <p:nvPr/>
          </p:nvSpPr>
          <p:spPr>
            <a:xfrm>
              <a:off x="4420927" y="2836413"/>
              <a:ext cx="914400" cy="914400"/>
            </a:xfrm>
            <a:prstGeom prst="flowChartMagneticDrum">
              <a:avLst/>
            </a:prstGeom>
            <a:solidFill>
              <a:schemeClr val="accent1">
                <a:lumMod val="75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Direct Access Storage 44">
              <a:extLst>
                <a:ext uri="{FF2B5EF4-FFF2-40B4-BE49-F238E27FC236}">
                  <a16:creationId xmlns:a16="http://schemas.microsoft.com/office/drawing/2014/main" id="{0FAEE4A1-28FE-05BF-C194-C51C437819ED}"/>
                </a:ext>
              </a:extLst>
            </p:cNvPr>
            <p:cNvSpPr/>
            <p:nvPr/>
          </p:nvSpPr>
          <p:spPr>
            <a:xfrm>
              <a:off x="5133872" y="2851850"/>
              <a:ext cx="914400" cy="914400"/>
            </a:xfrm>
            <a:prstGeom prst="flowChartMagneticDrum">
              <a:avLst/>
            </a:prstGeom>
            <a:solidFill>
              <a:schemeClr val="accent1">
                <a:lumMod val="75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307542E7-763D-B1FD-99C9-0C941AF6236D}"/>
              </a:ext>
            </a:extLst>
          </p:cNvPr>
          <p:cNvGrpSpPr/>
          <p:nvPr/>
        </p:nvGrpSpPr>
        <p:grpSpPr>
          <a:xfrm>
            <a:off x="784119" y="3833375"/>
            <a:ext cx="2096889" cy="565185"/>
            <a:chOff x="2266505" y="2836413"/>
            <a:chExt cx="3781767" cy="930609"/>
          </a:xfrm>
        </p:grpSpPr>
        <p:sp>
          <p:nvSpPr>
            <p:cNvPr id="49" name="Flowchart: Direct Access Storage 48">
              <a:extLst>
                <a:ext uri="{FF2B5EF4-FFF2-40B4-BE49-F238E27FC236}">
                  <a16:creationId xmlns:a16="http://schemas.microsoft.com/office/drawing/2014/main" id="{8B20D3BB-3730-6E81-E0C5-A46ECC9D8EE0}"/>
                </a:ext>
              </a:extLst>
            </p:cNvPr>
            <p:cNvSpPr/>
            <p:nvPr/>
          </p:nvSpPr>
          <p:spPr>
            <a:xfrm>
              <a:off x="2266505" y="2852621"/>
              <a:ext cx="914401" cy="914401"/>
            </a:xfrm>
            <a:prstGeom prst="flowChartMagneticDrum">
              <a:avLst/>
            </a:prstGeom>
            <a:solidFill>
              <a:srgbClr val="0070C0"/>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lowchart: Direct Access Storage 50">
              <a:extLst>
                <a:ext uri="{FF2B5EF4-FFF2-40B4-BE49-F238E27FC236}">
                  <a16:creationId xmlns:a16="http://schemas.microsoft.com/office/drawing/2014/main" id="{14321ED3-6E2C-BAF6-ED64-0CC1523E1FCF}"/>
                </a:ext>
              </a:extLst>
            </p:cNvPr>
            <p:cNvSpPr/>
            <p:nvPr/>
          </p:nvSpPr>
          <p:spPr>
            <a:xfrm>
              <a:off x="2995037" y="2852429"/>
              <a:ext cx="914400" cy="914400"/>
            </a:xfrm>
            <a:prstGeom prst="flowChartMagneticDrum">
              <a:avLst/>
            </a:prstGeom>
            <a:solidFill>
              <a:schemeClr val="accent1">
                <a:lumMod val="75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Direct Access Storage 51">
              <a:extLst>
                <a:ext uri="{FF2B5EF4-FFF2-40B4-BE49-F238E27FC236}">
                  <a16:creationId xmlns:a16="http://schemas.microsoft.com/office/drawing/2014/main" id="{469FE44C-ECBC-F86B-C720-ECB4A150B4FA}"/>
                </a:ext>
              </a:extLst>
            </p:cNvPr>
            <p:cNvSpPr/>
            <p:nvPr/>
          </p:nvSpPr>
          <p:spPr>
            <a:xfrm>
              <a:off x="3707982" y="2844421"/>
              <a:ext cx="914400" cy="914400"/>
            </a:xfrm>
            <a:prstGeom prst="flowChartMagneticDrum">
              <a:avLst/>
            </a:prstGeom>
            <a:solidFill>
              <a:schemeClr val="accent1">
                <a:lumMod val="75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Direct Access Storage 52">
              <a:extLst>
                <a:ext uri="{FF2B5EF4-FFF2-40B4-BE49-F238E27FC236}">
                  <a16:creationId xmlns:a16="http://schemas.microsoft.com/office/drawing/2014/main" id="{68691C38-3438-B70A-F27D-7DFDBCF0EBA6}"/>
                </a:ext>
              </a:extLst>
            </p:cNvPr>
            <p:cNvSpPr/>
            <p:nvPr/>
          </p:nvSpPr>
          <p:spPr>
            <a:xfrm>
              <a:off x="4420927" y="2836413"/>
              <a:ext cx="914400" cy="914400"/>
            </a:xfrm>
            <a:prstGeom prst="flowChartMagneticDrum">
              <a:avLst/>
            </a:prstGeom>
            <a:solidFill>
              <a:schemeClr val="accent1">
                <a:lumMod val="75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Direct Access Storage 53">
              <a:extLst>
                <a:ext uri="{FF2B5EF4-FFF2-40B4-BE49-F238E27FC236}">
                  <a16:creationId xmlns:a16="http://schemas.microsoft.com/office/drawing/2014/main" id="{4CB0F498-E127-268F-80D0-4B74F94FE278}"/>
                </a:ext>
              </a:extLst>
            </p:cNvPr>
            <p:cNvSpPr/>
            <p:nvPr/>
          </p:nvSpPr>
          <p:spPr>
            <a:xfrm>
              <a:off x="5133872" y="2851850"/>
              <a:ext cx="914400" cy="914400"/>
            </a:xfrm>
            <a:prstGeom prst="flowChartMagneticDrum">
              <a:avLst/>
            </a:prstGeom>
            <a:solidFill>
              <a:srgbClr val="002855"/>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4A652489-A298-BDA7-D996-ED41549DDE3E}"/>
              </a:ext>
            </a:extLst>
          </p:cNvPr>
          <p:cNvGrpSpPr/>
          <p:nvPr/>
        </p:nvGrpSpPr>
        <p:grpSpPr>
          <a:xfrm>
            <a:off x="697996" y="1856963"/>
            <a:ext cx="2138986" cy="565185"/>
            <a:chOff x="2266505" y="2836413"/>
            <a:chExt cx="3781767" cy="930609"/>
          </a:xfrm>
        </p:grpSpPr>
        <p:sp>
          <p:nvSpPr>
            <p:cNvPr id="56" name="Flowchart: Direct Access Storage 55">
              <a:extLst>
                <a:ext uri="{FF2B5EF4-FFF2-40B4-BE49-F238E27FC236}">
                  <a16:creationId xmlns:a16="http://schemas.microsoft.com/office/drawing/2014/main" id="{9DA263D8-7FB7-6231-DC64-78AC9DDA5BD6}"/>
                </a:ext>
              </a:extLst>
            </p:cNvPr>
            <p:cNvSpPr/>
            <p:nvPr/>
          </p:nvSpPr>
          <p:spPr>
            <a:xfrm>
              <a:off x="2266505" y="2852621"/>
              <a:ext cx="914401" cy="914401"/>
            </a:xfrm>
            <a:prstGeom prst="flowChartMagneticDrum">
              <a:avLst/>
            </a:prstGeom>
            <a:solidFill>
              <a:srgbClr val="0070C0"/>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Direct Access Storage 56">
              <a:extLst>
                <a:ext uri="{FF2B5EF4-FFF2-40B4-BE49-F238E27FC236}">
                  <a16:creationId xmlns:a16="http://schemas.microsoft.com/office/drawing/2014/main" id="{A87DAA2C-9C77-C60C-561F-7024E7CE1C55}"/>
                </a:ext>
              </a:extLst>
            </p:cNvPr>
            <p:cNvSpPr/>
            <p:nvPr/>
          </p:nvSpPr>
          <p:spPr>
            <a:xfrm>
              <a:off x="2995037" y="2852429"/>
              <a:ext cx="914400" cy="914400"/>
            </a:xfrm>
            <a:prstGeom prst="flowChartMagneticDrum">
              <a:avLst/>
            </a:prstGeom>
            <a:solidFill>
              <a:srgbClr val="002855"/>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Direct Access Storage 57">
              <a:extLst>
                <a:ext uri="{FF2B5EF4-FFF2-40B4-BE49-F238E27FC236}">
                  <a16:creationId xmlns:a16="http://schemas.microsoft.com/office/drawing/2014/main" id="{E6FF7F84-90AD-4902-EBC8-F68FBB3DBA7F}"/>
                </a:ext>
              </a:extLst>
            </p:cNvPr>
            <p:cNvSpPr/>
            <p:nvPr/>
          </p:nvSpPr>
          <p:spPr>
            <a:xfrm>
              <a:off x="3707982" y="2844421"/>
              <a:ext cx="914400" cy="914400"/>
            </a:xfrm>
            <a:prstGeom prst="flowChartMagneticDrum">
              <a:avLst/>
            </a:prstGeom>
            <a:solidFill>
              <a:schemeClr val="accent1">
                <a:lumMod val="75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Direct Access Storage 58">
              <a:extLst>
                <a:ext uri="{FF2B5EF4-FFF2-40B4-BE49-F238E27FC236}">
                  <a16:creationId xmlns:a16="http://schemas.microsoft.com/office/drawing/2014/main" id="{EC7401C9-3FD0-0B1D-8AB1-BC4CA8F3B9D5}"/>
                </a:ext>
              </a:extLst>
            </p:cNvPr>
            <p:cNvSpPr/>
            <p:nvPr/>
          </p:nvSpPr>
          <p:spPr>
            <a:xfrm>
              <a:off x="4420927" y="2836413"/>
              <a:ext cx="914400" cy="914400"/>
            </a:xfrm>
            <a:prstGeom prst="flowChartMagneticDrum">
              <a:avLst/>
            </a:prstGeom>
            <a:solidFill>
              <a:schemeClr val="accent1">
                <a:lumMod val="75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Direct Access Storage 59">
              <a:extLst>
                <a:ext uri="{FF2B5EF4-FFF2-40B4-BE49-F238E27FC236}">
                  <a16:creationId xmlns:a16="http://schemas.microsoft.com/office/drawing/2014/main" id="{F71B9994-FD70-89FC-7644-80E569095388}"/>
                </a:ext>
              </a:extLst>
            </p:cNvPr>
            <p:cNvSpPr/>
            <p:nvPr/>
          </p:nvSpPr>
          <p:spPr>
            <a:xfrm>
              <a:off x="5133872" y="2851850"/>
              <a:ext cx="914400" cy="914400"/>
            </a:xfrm>
            <a:prstGeom prst="flowChartMagneticDrum">
              <a:avLst/>
            </a:prstGeom>
            <a:solidFill>
              <a:schemeClr val="accent1">
                <a:lumMod val="75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extBox 61">
            <a:extLst>
              <a:ext uri="{FF2B5EF4-FFF2-40B4-BE49-F238E27FC236}">
                <a16:creationId xmlns:a16="http://schemas.microsoft.com/office/drawing/2014/main" id="{909F3014-4405-251B-728F-375152BB7934}"/>
              </a:ext>
            </a:extLst>
          </p:cNvPr>
          <p:cNvSpPr txBox="1"/>
          <p:nvPr/>
        </p:nvSpPr>
        <p:spPr>
          <a:xfrm>
            <a:off x="3344985" y="1375508"/>
            <a:ext cx="2991017" cy="2625969"/>
          </a:xfrm>
          <a:prstGeom prst="rect">
            <a:avLst/>
          </a:prstGeom>
        </p:spPr>
        <p:txBody>
          <a:bodyPr wrap="square" rtlCol="0">
            <a:normAutofit/>
          </a:bodyPr>
          <a:lstStyle/>
          <a:p>
            <a:pPr algn="l"/>
            <a:endParaRPr lang="en-US" dirty="0"/>
          </a:p>
        </p:txBody>
      </p:sp>
      <p:sp>
        <p:nvSpPr>
          <p:cNvPr id="10242" name="TextBox 10241">
            <a:extLst>
              <a:ext uri="{FF2B5EF4-FFF2-40B4-BE49-F238E27FC236}">
                <a16:creationId xmlns:a16="http://schemas.microsoft.com/office/drawing/2014/main" id="{457E58AD-E4AE-86AB-634B-F178B63EB9EF}"/>
              </a:ext>
            </a:extLst>
          </p:cNvPr>
          <p:cNvSpPr txBox="1"/>
          <p:nvPr/>
        </p:nvSpPr>
        <p:spPr>
          <a:xfrm>
            <a:off x="3829538" y="1703754"/>
            <a:ext cx="2196124" cy="1906290"/>
          </a:xfrm>
          <a:prstGeom prst="rect">
            <a:avLst/>
          </a:prstGeom>
        </p:spPr>
        <p:txBody>
          <a:bodyPr wrap="square" rtlCol="0">
            <a:normAutofit/>
          </a:bodyPr>
          <a:lstStyle/>
          <a:p>
            <a:pPr algn="l"/>
            <a:endParaRPr lang="en-US" dirty="0"/>
          </a:p>
        </p:txBody>
      </p:sp>
      <p:grpSp>
        <p:nvGrpSpPr>
          <p:cNvPr id="10245" name="Group 10244">
            <a:extLst>
              <a:ext uri="{FF2B5EF4-FFF2-40B4-BE49-F238E27FC236}">
                <a16:creationId xmlns:a16="http://schemas.microsoft.com/office/drawing/2014/main" id="{ED166882-69FB-3633-D3FD-D20F66F7F967}"/>
              </a:ext>
            </a:extLst>
          </p:cNvPr>
          <p:cNvGrpSpPr/>
          <p:nvPr/>
        </p:nvGrpSpPr>
        <p:grpSpPr>
          <a:xfrm>
            <a:off x="3578225" y="958567"/>
            <a:ext cx="2865163" cy="2543025"/>
            <a:chOff x="3539405" y="1329141"/>
            <a:chExt cx="2865163" cy="2543025"/>
          </a:xfrm>
        </p:grpSpPr>
        <p:sp>
          <p:nvSpPr>
            <p:cNvPr id="10240" name="Rectangle: Rounded Corners 10239">
              <a:extLst>
                <a:ext uri="{FF2B5EF4-FFF2-40B4-BE49-F238E27FC236}">
                  <a16:creationId xmlns:a16="http://schemas.microsoft.com/office/drawing/2014/main" id="{64EE64CC-0C31-3744-D89E-F31C40125BFE}"/>
                </a:ext>
              </a:extLst>
            </p:cNvPr>
            <p:cNvSpPr/>
            <p:nvPr/>
          </p:nvSpPr>
          <p:spPr>
            <a:xfrm>
              <a:off x="3539405" y="1329141"/>
              <a:ext cx="2740683" cy="2543025"/>
            </a:xfrm>
            <a:prstGeom prst="roundRect">
              <a:avLst/>
            </a:prstGeom>
            <a:noFill/>
            <a:ln>
              <a:solidFill>
                <a:srgbClr val="002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1" name="TextBox 10240">
              <a:extLst>
                <a:ext uri="{FF2B5EF4-FFF2-40B4-BE49-F238E27FC236}">
                  <a16:creationId xmlns:a16="http://schemas.microsoft.com/office/drawing/2014/main" id="{E3E281FF-D241-96E6-CFD6-02A29145A12A}"/>
                </a:ext>
              </a:extLst>
            </p:cNvPr>
            <p:cNvSpPr txBox="1"/>
            <p:nvPr/>
          </p:nvSpPr>
          <p:spPr>
            <a:xfrm>
              <a:off x="3718225" y="1417760"/>
              <a:ext cx="2466039" cy="313365"/>
            </a:xfrm>
            <a:prstGeom prst="rect">
              <a:avLst/>
            </a:prstGeom>
          </p:spPr>
          <p:txBody>
            <a:bodyPr wrap="square" rtlCol="0">
              <a:noAutofit/>
            </a:bodyPr>
            <a:lstStyle/>
            <a:p>
              <a:pPr algn="l"/>
              <a:r>
                <a:rPr lang="en-US" b="1" u="sng" dirty="0"/>
                <a:t>K-Fold Cross-Validation</a:t>
              </a:r>
            </a:p>
          </p:txBody>
        </p:sp>
        <p:sp>
          <p:nvSpPr>
            <p:cNvPr id="10244" name="TextBox 10243">
              <a:extLst>
                <a:ext uri="{FF2B5EF4-FFF2-40B4-BE49-F238E27FC236}">
                  <a16:creationId xmlns:a16="http://schemas.microsoft.com/office/drawing/2014/main" id="{6DFFB815-36DF-781F-12B3-6E80223202E9}"/>
                </a:ext>
              </a:extLst>
            </p:cNvPr>
            <p:cNvSpPr txBox="1"/>
            <p:nvPr/>
          </p:nvSpPr>
          <p:spPr>
            <a:xfrm>
              <a:off x="3663886" y="1822953"/>
              <a:ext cx="2740682" cy="1938992"/>
            </a:xfrm>
            <a:prstGeom prst="rect">
              <a:avLst/>
            </a:prstGeom>
            <a:noFill/>
          </p:spPr>
          <p:txBody>
            <a:bodyPr wrap="square">
              <a:spAutoFit/>
            </a:bodyPr>
            <a:lstStyle/>
            <a:p>
              <a:r>
                <a:rPr lang="en-US" sz="2000" dirty="0"/>
                <a:t>Cross-validation is a technique used in machine learning to check how well a model can generalize to new, or unseen data.</a:t>
              </a:r>
            </a:p>
          </p:txBody>
        </p:sp>
      </p:grpSp>
      <p:sp>
        <p:nvSpPr>
          <p:cNvPr id="10246" name="Flowchart: Direct Access Storage 10245">
            <a:extLst>
              <a:ext uri="{FF2B5EF4-FFF2-40B4-BE49-F238E27FC236}">
                <a16:creationId xmlns:a16="http://schemas.microsoft.com/office/drawing/2014/main" id="{170E7DE3-0869-7036-D464-63178368BE7D}"/>
              </a:ext>
            </a:extLst>
          </p:cNvPr>
          <p:cNvSpPr/>
          <p:nvPr/>
        </p:nvSpPr>
        <p:spPr>
          <a:xfrm rot="16200000">
            <a:off x="3991979" y="4078070"/>
            <a:ext cx="341615" cy="555341"/>
          </a:xfrm>
          <a:prstGeom prst="flowChartMagneticDrum">
            <a:avLst/>
          </a:prstGeom>
          <a:solidFill>
            <a:schemeClr val="accent1">
              <a:lumMod val="75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47" name="Flowchart: Direct Access Storage 10246">
            <a:extLst>
              <a:ext uri="{FF2B5EF4-FFF2-40B4-BE49-F238E27FC236}">
                <a16:creationId xmlns:a16="http://schemas.microsoft.com/office/drawing/2014/main" id="{77F3F415-1CF9-FBFF-1E97-0EE5940DD58A}"/>
              </a:ext>
            </a:extLst>
          </p:cNvPr>
          <p:cNvSpPr/>
          <p:nvPr/>
        </p:nvSpPr>
        <p:spPr>
          <a:xfrm rot="16200000">
            <a:off x="3991979" y="3679503"/>
            <a:ext cx="341615" cy="555341"/>
          </a:xfrm>
          <a:prstGeom prst="flowChartMagneticDrum">
            <a:avLst/>
          </a:prstGeom>
          <a:solidFill>
            <a:srgbClr val="002855"/>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8" name="TextBox 10247">
            <a:extLst>
              <a:ext uri="{FF2B5EF4-FFF2-40B4-BE49-F238E27FC236}">
                <a16:creationId xmlns:a16="http://schemas.microsoft.com/office/drawing/2014/main" id="{EEC98F21-212F-AFE5-6C26-C3C791B9E3FB}"/>
              </a:ext>
            </a:extLst>
          </p:cNvPr>
          <p:cNvSpPr txBox="1"/>
          <p:nvPr/>
        </p:nvSpPr>
        <p:spPr>
          <a:xfrm>
            <a:off x="4622624" y="3832343"/>
            <a:ext cx="1354238" cy="286523"/>
          </a:xfrm>
          <a:prstGeom prst="rect">
            <a:avLst/>
          </a:prstGeom>
        </p:spPr>
        <p:txBody>
          <a:bodyPr wrap="square" rtlCol="0">
            <a:normAutofit fontScale="85000" lnSpcReduction="20000"/>
          </a:bodyPr>
          <a:lstStyle/>
          <a:p>
            <a:pPr algn="l"/>
            <a:r>
              <a:rPr lang="en-US" dirty="0">
                <a:solidFill>
                  <a:schemeClr val="bg2">
                    <a:lumMod val="50000"/>
                  </a:schemeClr>
                </a:solidFill>
              </a:rPr>
              <a:t>Testing Data</a:t>
            </a:r>
          </a:p>
        </p:txBody>
      </p:sp>
      <p:sp>
        <p:nvSpPr>
          <p:cNvPr id="10249" name="TextBox 10248">
            <a:extLst>
              <a:ext uri="{FF2B5EF4-FFF2-40B4-BE49-F238E27FC236}">
                <a16:creationId xmlns:a16="http://schemas.microsoft.com/office/drawing/2014/main" id="{044D453A-EE27-41D7-9157-3592CF7F49DF}"/>
              </a:ext>
            </a:extLst>
          </p:cNvPr>
          <p:cNvSpPr txBox="1"/>
          <p:nvPr/>
        </p:nvSpPr>
        <p:spPr>
          <a:xfrm>
            <a:off x="4666379" y="4240025"/>
            <a:ext cx="1354238" cy="286523"/>
          </a:xfrm>
          <a:prstGeom prst="rect">
            <a:avLst/>
          </a:prstGeom>
        </p:spPr>
        <p:txBody>
          <a:bodyPr wrap="square" rtlCol="0">
            <a:normAutofit fontScale="85000" lnSpcReduction="20000"/>
          </a:bodyPr>
          <a:lstStyle/>
          <a:p>
            <a:pPr algn="l"/>
            <a:r>
              <a:rPr lang="en-US" dirty="0">
                <a:solidFill>
                  <a:schemeClr val="bg2">
                    <a:lumMod val="50000"/>
                  </a:schemeClr>
                </a:solidFill>
              </a:rPr>
              <a:t>Training Data</a:t>
            </a:r>
          </a:p>
        </p:txBody>
      </p:sp>
    </p:spTree>
    <p:extLst>
      <p:ext uri="{BB962C8B-B14F-4D97-AF65-F5344CB8AC3E}">
        <p14:creationId xmlns:p14="http://schemas.microsoft.com/office/powerpoint/2010/main" val="281321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245"/>
                                        </p:tgtEl>
                                        <p:attrNameLst>
                                          <p:attrName>style.visibility</p:attrName>
                                        </p:attrNameLst>
                                      </p:cBhvr>
                                      <p:to>
                                        <p:strVal val="visible"/>
                                      </p:to>
                                    </p:set>
                                    <p:animEffect transition="in" filter="fade">
                                      <p:cBhvr>
                                        <p:cTn id="27" dur="5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33</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Implementation Description</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48463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897125"/>
            <a:ext cx="2401776" cy="648930"/>
            <a:chOff x="6815966" y="107483"/>
            <a:chExt cx="240177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6975987" y="191728"/>
              <a:ext cx="2241755" cy="309716"/>
            </a:xfrm>
            <a:prstGeom prst="rect">
              <a:avLst/>
            </a:prstGeom>
          </p:spPr>
          <p:txBody>
            <a:bodyPr wrap="square" rtlCol="0">
              <a:noAutofit/>
            </a:bodyPr>
            <a:lstStyle/>
            <a:p>
              <a:pPr algn="l"/>
              <a:r>
                <a:rPr lang="en-US" sz="2400" b="1" dirty="0"/>
                <a:t>METHODOLOGY</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3" y="155797"/>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39" y="1832918"/>
            <a:ext cx="1904891" cy="454465"/>
            <a:chOff x="6781883" y="107485"/>
            <a:chExt cx="293478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474908" y="191728"/>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sp>
        <p:nvSpPr>
          <p:cNvPr id="2" name="TextBox 1">
            <a:extLst>
              <a:ext uri="{FF2B5EF4-FFF2-40B4-BE49-F238E27FC236}">
                <a16:creationId xmlns:a16="http://schemas.microsoft.com/office/drawing/2014/main" id="{B3D8B33D-FECF-DF26-F27A-7DA101B00617}"/>
              </a:ext>
            </a:extLst>
          </p:cNvPr>
          <p:cNvSpPr txBox="1"/>
          <p:nvPr/>
        </p:nvSpPr>
        <p:spPr>
          <a:xfrm>
            <a:off x="314580" y="815410"/>
            <a:ext cx="7868425" cy="3652787"/>
          </a:xfrm>
          <a:prstGeom prst="rect">
            <a:avLst/>
          </a:prstGeom>
        </p:spPr>
        <p:txBody>
          <a:bodyPr wrap="square" rtlCol="0">
            <a:normAutofit/>
          </a:bodyPr>
          <a:lstStyle/>
          <a:p>
            <a:pPr marL="285750" indent="-285750" algn="l">
              <a:lnSpc>
                <a:spcPct val="150000"/>
              </a:lnSpc>
              <a:buFont typeface="Courier New" panose="02070309020205020404" pitchFamily="49" charset="0"/>
              <a:buChar char="o"/>
            </a:pPr>
            <a:r>
              <a:rPr lang="en-US" sz="1900" b="1" dirty="0"/>
              <a:t>Resource for Code: </a:t>
            </a:r>
          </a:p>
          <a:p>
            <a:pPr lvl="1">
              <a:lnSpc>
                <a:spcPct val="150000"/>
              </a:lnSpc>
            </a:pPr>
            <a:r>
              <a:rPr lang="en-US" sz="1600" b="1" dirty="0"/>
              <a:t>	</a:t>
            </a:r>
            <a:r>
              <a:rPr lang="en-US" sz="1600" b="1" dirty="0">
                <a:hlinkClick r:id="rId2"/>
              </a:rPr>
              <a:t>https://youtu.be/XckM1pFgZmg?si=BkwN6V4rxB_Ic9Q_</a:t>
            </a:r>
            <a:endParaRPr lang="en-US" sz="1600" b="1" dirty="0"/>
          </a:p>
          <a:p>
            <a:pPr marL="285750" indent="-285750" algn="l">
              <a:lnSpc>
                <a:spcPct val="150000"/>
              </a:lnSpc>
              <a:buFont typeface="Courier New" panose="02070309020205020404" pitchFamily="49" charset="0"/>
              <a:buChar char="o"/>
            </a:pPr>
            <a:r>
              <a:rPr lang="en-US" sz="1900" b="1" dirty="0"/>
              <a:t>Modifications:</a:t>
            </a:r>
          </a:p>
          <a:p>
            <a:pPr lvl="1">
              <a:lnSpc>
                <a:spcPct val="150000"/>
              </a:lnSpc>
            </a:pPr>
            <a:r>
              <a:rPr lang="en-US" sz="1600" dirty="0"/>
              <a:t>	SVM was trained using standardized data for better accuracy.</a:t>
            </a:r>
          </a:p>
          <a:p>
            <a:pPr lvl="1">
              <a:lnSpc>
                <a:spcPct val="150000"/>
              </a:lnSpc>
            </a:pPr>
            <a:endParaRPr lang="en-US" sz="1600" dirty="0"/>
          </a:p>
          <a:p>
            <a:pPr lvl="1">
              <a:lnSpc>
                <a:spcPct val="150000"/>
              </a:lnSpc>
            </a:pPr>
            <a:endParaRPr lang="en-US" sz="1600" dirty="0"/>
          </a:p>
        </p:txBody>
      </p:sp>
      <p:sp>
        <p:nvSpPr>
          <p:cNvPr id="6" name="TextBox 5">
            <a:extLst>
              <a:ext uri="{FF2B5EF4-FFF2-40B4-BE49-F238E27FC236}">
                <a16:creationId xmlns:a16="http://schemas.microsoft.com/office/drawing/2014/main" id="{49E5148A-90CF-5D59-F238-FB7810803933}"/>
              </a:ext>
            </a:extLst>
          </p:cNvPr>
          <p:cNvSpPr txBox="1"/>
          <p:nvPr/>
        </p:nvSpPr>
        <p:spPr>
          <a:xfrm>
            <a:off x="4360984" y="2043723"/>
            <a:ext cx="914400" cy="914400"/>
          </a:xfrm>
          <a:prstGeom prst="rect">
            <a:avLst/>
          </a:prstGeom>
        </p:spPr>
        <p:txBody>
          <a:bodyPr wrap="square" rtlCol="0">
            <a:normAutofit/>
          </a:bodyPr>
          <a:lstStyle/>
          <a:p>
            <a:pPr algn="l"/>
            <a:endParaRPr lang="en-US" dirty="0"/>
          </a:p>
        </p:txBody>
      </p:sp>
      <p:sp>
        <p:nvSpPr>
          <p:cNvPr id="7" name="TextBox 6">
            <a:extLst>
              <a:ext uri="{FF2B5EF4-FFF2-40B4-BE49-F238E27FC236}">
                <a16:creationId xmlns:a16="http://schemas.microsoft.com/office/drawing/2014/main" id="{874534BD-4ADE-EDA0-2260-C755192A0794}"/>
              </a:ext>
            </a:extLst>
          </p:cNvPr>
          <p:cNvSpPr txBox="1"/>
          <p:nvPr/>
        </p:nvSpPr>
        <p:spPr>
          <a:xfrm>
            <a:off x="4360984" y="2043723"/>
            <a:ext cx="914400" cy="914400"/>
          </a:xfrm>
          <a:prstGeom prst="rect">
            <a:avLst/>
          </a:prstGeom>
        </p:spPr>
        <p:txBody>
          <a:bodyPr wrap="square" rtlCol="0">
            <a:normAutofit/>
          </a:bodyPr>
          <a:lstStyle/>
          <a:p>
            <a:pPr algn="l"/>
            <a:endParaRPr lang="en-US" dirty="0"/>
          </a:p>
        </p:txBody>
      </p:sp>
      <p:pic>
        <p:nvPicPr>
          <p:cNvPr id="13" name="Picture 12">
            <a:extLst>
              <a:ext uri="{FF2B5EF4-FFF2-40B4-BE49-F238E27FC236}">
                <a16:creationId xmlns:a16="http://schemas.microsoft.com/office/drawing/2014/main" id="{55A814F8-F26F-27B9-D8B7-FB05F6091CF4}"/>
              </a:ext>
            </a:extLst>
          </p:cNvPr>
          <p:cNvPicPr>
            <a:picLocks noChangeAspect="1"/>
          </p:cNvPicPr>
          <p:nvPr/>
        </p:nvPicPr>
        <p:blipFill rotWithShape="1">
          <a:blip r:embed="rId3"/>
          <a:srcRect l="10510" t="50664" r="39402" b="30009"/>
          <a:stretch/>
        </p:blipFill>
        <p:spPr>
          <a:xfrm>
            <a:off x="1238742" y="2661241"/>
            <a:ext cx="6029566" cy="1308668"/>
          </a:xfrm>
          <a:prstGeom prst="rect">
            <a:avLst/>
          </a:prstGeom>
        </p:spPr>
      </p:pic>
    </p:spTree>
    <p:extLst>
      <p:ext uri="{BB962C8B-B14F-4D97-AF65-F5344CB8AC3E}">
        <p14:creationId xmlns:p14="http://schemas.microsoft.com/office/powerpoint/2010/main" val="4182750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34</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Implementation Description</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48463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897125"/>
            <a:ext cx="2401776" cy="648930"/>
            <a:chOff x="6815966" y="107483"/>
            <a:chExt cx="240177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6975987" y="191728"/>
              <a:ext cx="2241755" cy="309716"/>
            </a:xfrm>
            <a:prstGeom prst="rect">
              <a:avLst/>
            </a:prstGeom>
          </p:spPr>
          <p:txBody>
            <a:bodyPr wrap="square" rtlCol="0">
              <a:noAutofit/>
            </a:bodyPr>
            <a:lstStyle/>
            <a:p>
              <a:pPr algn="l"/>
              <a:r>
                <a:rPr lang="en-US" sz="2400" b="1" dirty="0"/>
                <a:t>METHODOLOGY</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3" y="155797"/>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39" y="1832918"/>
            <a:ext cx="1904891" cy="454465"/>
            <a:chOff x="6781883" y="107485"/>
            <a:chExt cx="293478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474908" y="191728"/>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sp>
        <p:nvSpPr>
          <p:cNvPr id="2" name="TextBox 1">
            <a:extLst>
              <a:ext uri="{FF2B5EF4-FFF2-40B4-BE49-F238E27FC236}">
                <a16:creationId xmlns:a16="http://schemas.microsoft.com/office/drawing/2014/main" id="{B3D8B33D-FECF-DF26-F27A-7DA101B00617}"/>
              </a:ext>
            </a:extLst>
          </p:cNvPr>
          <p:cNvSpPr txBox="1"/>
          <p:nvPr/>
        </p:nvSpPr>
        <p:spPr>
          <a:xfrm>
            <a:off x="314580" y="815410"/>
            <a:ext cx="7868425" cy="3652787"/>
          </a:xfrm>
          <a:prstGeom prst="rect">
            <a:avLst/>
          </a:prstGeom>
        </p:spPr>
        <p:txBody>
          <a:bodyPr wrap="square" rtlCol="0">
            <a:normAutofit/>
          </a:bodyPr>
          <a:lstStyle/>
          <a:p>
            <a:pPr marL="285750" indent="-285750" algn="l">
              <a:lnSpc>
                <a:spcPct val="150000"/>
              </a:lnSpc>
              <a:buFont typeface="Courier New" panose="02070309020205020404" pitchFamily="49" charset="0"/>
              <a:buChar char="o"/>
            </a:pPr>
            <a:r>
              <a:rPr lang="en-US" sz="1900" b="1" dirty="0"/>
              <a:t>Modifications:</a:t>
            </a:r>
          </a:p>
          <a:p>
            <a:pPr lvl="1">
              <a:lnSpc>
                <a:spcPct val="150000"/>
              </a:lnSpc>
            </a:pPr>
            <a:r>
              <a:rPr lang="en-US" sz="1600" dirty="0"/>
              <a:t>	Add K-Fold Cross-Validation Technique for Better Accuracy</a:t>
            </a:r>
          </a:p>
          <a:p>
            <a:pPr lvl="1">
              <a:lnSpc>
                <a:spcPct val="150000"/>
              </a:lnSpc>
            </a:pPr>
            <a:endParaRPr lang="en-US" sz="1600" dirty="0"/>
          </a:p>
          <a:p>
            <a:pPr lvl="1">
              <a:lnSpc>
                <a:spcPct val="150000"/>
              </a:lnSpc>
            </a:pPr>
            <a:endParaRPr lang="en-US" sz="1600" dirty="0"/>
          </a:p>
        </p:txBody>
      </p:sp>
      <p:sp>
        <p:nvSpPr>
          <p:cNvPr id="6" name="TextBox 5">
            <a:extLst>
              <a:ext uri="{FF2B5EF4-FFF2-40B4-BE49-F238E27FC236}">
                <a16:creationId xmlns:a16="http://schemas.microsoft.com/office/drawing/2014/main" id="{49E5148A-90CF-5D59-F238-FB7810803933}"/>
              </a:ext>
            </a:extLst>
          </p:cNvPr>
          <p:cNvSpPr txBox="1"/>
          <p:nvPr/>
        </p:nvSpPr>
        <p:spPr>
          <a:xfrm>
            <a:off x="4360984" y="2043723"/>
            <a:ext cx="914400" cy="914400"/>
          </a:xfrm>
          <a:prstGeom prst="rect">
            <a:avLst/>
          </a:prstGeom>
        </p:spPr>
        <p:txBody>
          <a:bodyPr wrap="square" rtlCol="0">
            <a:normAutofit/>
          </a:bodyPr>
          <a:lstStyle/>
          <a:p>
            <a:pPr algn="l"/>
            <a:endParaRPr lang="en-US" dirty="0"/>
          </a:p>
        </p:txBody>
      </p:sp>
      <p:sp>
        <p:nvSpPr>
          <p:cNvPr id="7" name="TextBox 6">
            <a:extLst>
              <a:ext uri="{FF2B5EF4-FFF2-40B4-BE49-F238E27FC236}">
                <a16:creationId xmlns:a16="http://schemas.microsoft.com/office/drawing/2014/main" id="{874534BD-4ADE-EDA0-2260-C755192A0794}"/>
              </a:ext>
            </a:extLst>
          </p:cNvPr>
          <p:cNvSpPr txBox="1"/>
          <p:nvPr/>
        </p:nvSpPr>
        <p:spPr>
          <a:xfrm>
            <a:off x="4360984" y="2043723"/>
            <a:ext cx="914400" cy="914400"/>
          </a:xfrm>
          <a:prstGeom prst="rect">
            <a:avLst/>
          </a:prstGeom>
        </p:spPr>
        <p:txBody>
          <a:bodyPr wrap="square" rtlCol="0">
            <a:normAutofit/>
          </a:bodyPr>
          <a:lstStyle/>
          <a:p>
            <a:pPr algn="l"/>
            <a:endParaRPr lang="en-US" dirty="0"/>
          </a:p>
        </p:txBody>
      </p:sp>
      <p:pic>
        <p:nvPicPr>
          <p:cNvPr id="5" name="Picture 4">
            <a:extLst>
              <a:ext uri="{FF2B5EF4-FFF2-40B4-BE49-F238E27FC236}">
                <a16:creationId xmlns:a16="http://schemas.microsoft.com/office/drawing/2014/main" id="{5B658B33-F760-DAD7-A09A-69C4BFAD3E2D}"/>
              </a:ext>
            </a:extLst>
          </p:cNvPr>
          <p:cNvPicPr>
            <a:picLocks noChangeAspect="1"/>
          </p:cNvPicPr>
          <p:nvPr/>
        </p:nvPicPr>
        <p:blipFill rotWithShape="1">
          <a:blip r:embed="rId2"/>
          <a:srcRect l="12308" t="11865" r="8759" b="9516"/>
          <a:stretch/>
        </p:blipFill>
        <p:spPr>
          <a:xfrm>
            <a:off x="1290345" y="1670654"/>
            <a:ext cx="5243318" cy="2937653"/>
          </a:xfrm>
          <a:prstGeom prst="rect">
            <a:avLst/>
          </a:prstGeom>
        </p:spPr>
      </p:pic>
    </p:spTree>
    <p:extLst>
      <p:ext uri="{BB962C8B-B14F-4D97-AF65-F5344CB8AC3E}">
        <p14:creationId xmlns:p14="http://schemas.microsoft.com/office/powerpoint/2010/main" val="23156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35</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Implementation Description</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48463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897125"/>
            <a:ext cx="2401776" cy="648930"/>
            <a:chOff x="6815966" y="107483"/>
            <a:chExt cx="240177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6975987" y="191728"/>
              <a:ext cx="2241755" cy="309716"/>
            </a:xfrm>
            <a:prstGeom prst="rect">
              <a:avLst/>
            </a:prstGeom>
          </p:spPr>
          <p:txBody>
            <a:bodyPr wrap="square" rtlCol="0">
              <a:noAutofit/>
            </a:bodyPr>
            <a:lstStyle/>
            <a:p>
              <a:pPr algn="l"/>
              <a:r>
                <a:rPr lang="en-US" sz="2400" b="1" dirty="0"/>
                <a:t>METHODOLOGY</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3" y="155797"/>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39" y="1832918"/>
            <a:ext cx="1904891" cy="454465"/>
            <a:chOff x="6781883" y="107485"/>
            <a:chExt cx="293478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474908" y="191728"/>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sp>
        <p:nvSpPr>
          <p:cNvPr id="2" name="TextBox 1">
            <a:extLst>
              <a:ext uri="{FF2B5EF4-FFF2-40B4-BE49-F238E27FC236}">
                <a16:creationId xmlns:a16="http://schemas.microsoft.com/office/drawing/2014/main" id="{B3D8B33D-FECF-DF26-F27A-7DA101B00617}"/>
              </a:ext>
            </a:extLst>
          </p:cNvPr>
          <p:cNvSpPr txBox="1"/>
          <p:nvPr/>
        </p:nvSpPr>
        <p:spPr>
          <a:xfrm>
            <a:off x="314580" y="815410"/>
            <a:ext cx="7868425" cy="3652787"/>
          </a:xfrm>
          <a:prstGeom prst="rect">
            <a:avLst/>
          </a:prstGeom>
        </p:spPr>
        <p:txBody>
          <a:bodyPr wrap="square" rtlCol="0">
            <a:normAutofit/>
          </a:bodyPr>
          <a:lstStyle/>
          <a:p>
            <a:pPr marL="285750" indent="-285750" algn="l">
              <a:lnSpc>
                <a:spcPct val="150000"/>
              </a:lnSpc>
              <a:buFont typeface="Courier New" panose="02070309020205020404" pitchFamily="49" charset="0"/>
              <a:buChar char="o"/>
            </a:pPr>
            <a:r>
              <a:rPr lang="en-US" sz="1900" b="1" dirty="0"/>
              <a:t>Modifications:</a:t>
            </a:r>
          </a:p>
          <a:p>
            <a:pPr lvl="1">
              <a:lnSpc>
                <a:spcPct val="150000"/>
              </a:lnSpc>
            </a:pPr>
            <a:r>
              <a:rPr lang="en-US" sz="1600" dirty="0"/>
              <a:t>	Add Hyperparameter Tunning </a:t>
            </a:r>
          </a:p>
          <a:p>
            <a:pPr lvl="1">
              <a:lnSpc>
                <a:spcPct val="150000"/>
              </a:lnSpc>
            </a:pPr>
            <a:endParaRPr lang="en-US" sz="1600" dirty="0"/>
          </a:p>
          <a:p>
            <a:pPr lvl="1">
              <a:lnSpc>
                <a:spcPct val="150000"/>
              </a:lnSpc>
            </a:pPr>
            <a:endParaRPr lang="en-US" sz="1600" dirty="0"/>
          </a:p>
        </p:txBody>
      </p:sp>
      <p:sp>
        <p:nvSpPr>
          <p:cNvPr id="6" name="TextBox 5">
            <a:extLst>
              <a:ext uri="{FF2B5EF4-FFF2-40B4-BE49-F238E27FC236}">
                <a16:creationId xmlns:a16="http://schemas.microsoft.com/office/drawing/2014/main" id="{49E5148A-90CF-5D59-F238-FB7810803933}"/>
              </a:ext>
            </a:extLst>
          </p:cNvPr>
          <p:cNvSpPr txBox="1"/>
          <p:nvPr/>
        </p:nvSpPr>
        <p:spPr>
          <a:xfrm>
            <a:off x="4360984" y="2043723"/>
            <a:ext cx="914400" cy="914400"/>
          </a:xfrm>
          <a:prstGeom prst="rect">
            <a:avLst/>
          </a:prstGeom>
        </p:spPr>
        <p:txBody>
          <a:bodyPr wrap="square" rtlCol="0">
            <a:normAutofit/>
          </a:bodyPr>
          <a:lstStyle/>
          <a:p>
            <a:pPr algn="l"/>
            <a:endParaRPr lang="en-US" dirty="0"/>
          </a:p>
        </p:txBody>
      </p:sp>
      <p:sp>
        <p:nvSpPr>
          <p:cNvPr id="7" name="TextBox 6">
            <a:extLst>
              <a:ext uri="{FF2B5EF4-FFF2-40B4-BE49-F238E27FC236}">
                <a16:creationId xmlns:a16="http://schemas.microsoft.com/office/drawing/2014/main" id="{874534BD-4ADE-EDA0-2260-C755192A0794}"/>
              </a:ext>
            </a:extLst>
          </p:cNvPr>
          <p:cNvSpPr txBox="1"/>
          <p:nvPr/>
        </p:nvSpPr>
        <p:spPr>
          <a:xfrm>
            <a:off x="4360984" y="2043723"/>
            <a:ext cx="914400" cy="914400"/>
          </a:xfrm>
          <a:prstGeom prst="rect">
            <a:avLst/>
          </a:prstGeom>
        </p:spPr>
        <p:txBody>
          <a:bodyPr wrap="square" rtlCol="0">
            <a:normAutofit/>
          </a:bodyPr>
          <a:lstStyle/>
          <a:p>
            <a:pPr algn="l"/>
            <a:endParaRPr lang="en-US" dirty="0"/>
          </a:p>
        </p:txBody>
      </p:sp>
      <p:pic>
        <p:nvPicPr>
          <p:cNvPr id="12" name="Picture 11">
            <a:extLst>
              <a:ext uri="{FF2B5EF4-FFF2-40B4-BE49-F238E27FC236}">
                <a16:creationId xmlns:a16="http://schemas.microsoft.com/office/drawing/2014/main" id="{E1B62D54-58CF-D900-D1EB-569FAE059A0D}"/>
              </a:ext>
            </a:extLst>
          </p:cNvPr>
          <p:cNvPicPr>
            <a:picLocks noChangeAspect="1"/>
          </p:cNvPicPr>
          <p:nvPr/>
        </p:nvPicPr>
        <p:blipFill rotWithShape="1">
          <a:blip r:embed="rId2"/>
          <a:srcRect l="11624" t="25015" r="15106" b="20836"/>
          <a:stretch/>
        </p:blipFill>
        <p:spPr>
          <a:xfrm>
            <a:off x="525619" y="1636143"/>
            <a:ext cx="6699784" cy="2785135"/>
          </a:xfrm>
          <a:prstGeom prst="rect">
            <a:avLst/>
          </a:prstGeom>
        </p:spPr>
      </p:pic>
    </p:spTree>
    <p:extLst>
      <p:ext uri="{BB962C8B-B14F-4D97-AF65-F5344CB8AC3E}">
        <p14:creationId xmlns:p14="http://schemas.microsoft.com/office/powerpoint/2010/main" val="1489740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36</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Implementation Description</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48463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897125"/>
            <a:ext cx="2401776" cy="648930"/>
            <a:chOff x="6815966" y="107483"/>
            <a:chExt cx="240177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6975987" y="191728"/>
              <a:ext cx="2241755" cy="309716"/>
            </a:xfrm>
            <a:prstGeom prst="rect">
              <a:avLst/>
            </a:prstGeom>
          </p:spPr>
          <p:txBody>
            <a:bodyPr wrap="square" rtlCol="0">
              <a:noAutofit/>
            </a:bodyPr>
            <a:lstStyle/>
            <a:p>
              <a:pPr algn="l"/>
              <a:r>
                <a:rPr lang="en-US" sz="2400" b="1" dirty="0"/>
                <a:t>METHODOLOGY</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3" y="155797"/>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39" y="1832918"/>
            <a:ext cx="1904891" cy="454465"/>
            <a:chOff x="6781883" y="107485"/>
            <a:chExt cx="293478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474908" y="191728"/>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sp>
        <p:nvSpPr>
          <p:cNvPr id="2" name="TextBox 1">
            <a:extLst>
              <a:ext uri="{FF2B5EF4-FFF2-40B4-BE49-F238E27FC236}">
                <a16:creationId xmlns:a16="http://schemas.microsoft.com/office/drawing/2014/main" id="{B3D8B33D-FECF-DF26-F27A-7DA101B00617}"/>
              </a:ext>
            </a:extLst>
          </p:cNvPr>
          <p:cNvSpPr txBox="1"/>
          <p:nvPr/>
        </p:nvSpPr>
        <p:spPr>
          <a:xfrm>
            <a:off x="314580" y="815410"/>
            <a:ext cx="7868425" cy="3652787"/>
          </a:xfrm>
          <a:prstGeom prst="rect">
            <a:avLst/>
          </a:prstGeom>
        </p:spPr>
        <p:txBody>
          <a:bodyPr wrap="square" rtlCol="0">
            <a:normAutofit/>
          </a:bodyPr>
          <a:lstStyle/>
          <a:p>
            <a:pPr marL="285750" indent="-285750" algn="l">
              <a:lnSpc>
                <a:spcPct val="150000"/>
              </a:lnSpc>
              <a:buFont typeface="Courier New" panose="02070309020205020404" pitchFamily="49" charset="0"/>
              <a:buChar char="o"/>
            </a:pPr>
            <a:r>
              <a:rPr lang="en-US" sz="1900" b="1" dirty="0"/>
              <a:t>Parameters:</a:t>
            </a:r>
          </a:p>
          <a:p>
            <a:pPr lvl="1">
              <a:lnSpc>
                <a:spcPct val="150000"/>
              </a:lnSpc>
            </a:pPr>
            <a:r>
              <a:rPr lang="en-US" sz="1600" dirty="0"/>
              <a:t>	</a:t>
            </a:r>
            <a:r>
              <a:rPr lang="en-US" dirty="0"/>
              <a:t>Kernal Function</a:t>
            </a:r>
          </a:p>
          <a:p>
            <a:pPr lvl="1">
              <a:lnSpc>
                <a:spcPct val="150000"/>
              </a:lnSpc>
            </a:pPr>
            <a:r>
              <a:rPr lang="en-US" dirty="0"/>
              <a:t>	Regularization Parameter</a:t>
            </a:r>
          </a:p>
          <a:p>
            <a:pPr lvl="1">
              <a:lnSpc>
                <a:spcPct val="150000"/>
              </a:lnSpc>
            </a:pPr>
            <a:r>
              <a:rPr lang="en-US" dirty="0"/>
              <a:t>	Tolerance to Convergence</a:t>
            </a:r>
          </a:p>
          <a:p>
            <a:pPr lvl="1">
              <a:lnSpc>
                <a:spcPct val="150000"/>
              </a:lnSpc>
            </a:pPr>
            <a:r>
              <a:rPr lang="en-US" dirty="0"/>
              <a:t>	Class Weight</a:t>
            </a:r>
          </a:p>
          <a:p>
            <a:pPr lvl="1">
              <a:lnSpc>
                <a:spcPct val="150000"/>
              </a:lnSpc>
            </a:pPr>
            <a:r>
              <a:rPr lang="en-US" dirty="0"/>
              <a:t>	Penalty</a:t>
            </a:r>
          </a:p>
          <a:p>
            <a:pPr lvl="1">
              <a:lnSpc>
                <a:spcPct val="150000"/>
              </a:lnSpc>
            </a:pPr>
            <a:r>
              <a:rPr lang="en-US" dirty="0"/>
              <a:t>	Solver</a:t>
            </a:r>
          </a:p>
          <a:p>
            <a:pPr lvl="1">
              <a:lnSpc>
                <a:spcPct val="150000"/>
              </a:lnSpc>
            </a:pPr>
            <a:r>
              <a:rPr lang="en-US" dirty="0"/>
              <a:t>	Multi-class Handling</a:t>
            </a:r>
          </a:p>
          <a:p>
            <a:pPr lvl="1">
              <a:lnSpc>
                <a:spcPct val="150000"/>
              </a:lnSpc>
            </a:pPr>
            <a:endParaRPr lang="en-US" sz="1600" dirty="0"/>
          </a:p>
          <a:p>
            <a:pPr lvl="1">
              <a:lnSpc>
                <a:spcPct val="150000"/>
              </a:lnSpc>
            </a:pPr>
            <a:endParaRPr lang="en-US" sz="1600" dirty="0"/>
          </a:p>
        </p:txBody>
      </p:sp>
      <p:sp>
        <p:nvSpPr>
          <p:cNvPr id="3" name="Right Brace 2">
            <a:extLst>
              <a:ext uri="{FF2B5EF4-FFF2-40B4-BE49-F238E27FC236}">
                <a16:creationId xmlns:a16="http://schemas.microsoft.com/office/drawing/2014/main" id="{0DB16F7E-F198-5029-78E3-356F915F7956}"/>
              </a:ext>
            </a:extLst>
          </p:cNvPr>
          <p:cNvSpPr/>
          <p:nvPr/>
        </p:nvSpPr>
        <p:spPr>
          <a:xfrm>
            <a:off x="3635886" y="1346615"/>
            <a:ext cx="500185" cy="1968960"/>
          </a:xfrm>
          <a:prstGeom prst="rightBrace">
            <a:avLst/>
          </a:prstGeom>
          <a:noFill/>
          <a:ln w="12700">
            <a:solidFill>
              <a:srgbClr val="00285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C9DEEA0E-3876-9FC3-3668-0F4C75A4C9E0}"/>
              </a:ext>
            </a:extLst>
          </p:cNvPr>
          <p:cNvSpPr/>
          <p:nvPr/>
        </p:nvSpPr>
        <p:spPr>
          <a:xfrm>
            <a:off x="3635886" y="3520723"/>
            <a:ext cx="500185" cy="733490"/>
          </a:xfrm>
          <a:prstGeom prst="rightBrace">
            <a:avLst/>
          </a:prstGeom>
          <a:noFill/>
          <a:ln w="12700">
            <a:solidFill>
              <a:srgbClr val="00285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49E5148A-90CF-5D59-F238-FB7810803933}"/>
              </a:ext>
            </a:extLst>
          </p:cNvPr>
          <p:cNvSpPr txBox="1"/>
          <p:nvPr/>
        </p:nvSpPr>
        <p:spPr>
          <a:xfrm>
            <a:off x="4360984" y="2043723"/>
            <a:ext cx="914400" cy="914400"/>
          </a:xfrm>
          <a:prstGeom prst="rect">
            <a:avLst/>
          </a:prstGeom>
        </p:spPr>
        <p:txBody>
          <a:bodyPr wrap="square" rtlCol="0">
            <a:normAutofit/>
          </a:bodyPr>
          <a:lstStyle/>
          <a:p>
            <a:pPr algn="l"/>
            <a:endParaRPr lang="en-US" dirty="0"/>
          </a:p>
        </p:txBody>
      </p:sp>
      <p:sp>
        <p:nvSpPr>
          <p:cNvPr id="7" name="TextBox 6">
            <a:extLst>
              <a:ext uri="{FF2B5EF4-FFF2-40B4-BE49-F238E27FC236}">
                <a16:creationId xmlns:a16="http://schemas.microsoft.com/office/drawing/2014/main" id="{874534BD-4ADE-EDA0-2260-C755192A0794}"/>
              </a:ext>
            </a:extLst>
          </p:cNvPr>
          <p:cNvSpPr txBox="1"/>
          <p:nvPr/>
        </p:nvSpPr>
        <p:spPr>
          <a:xfrm>
            <a:off x="4360984" y="2043723"/>
            <a:ext cx="914400" cy="914400"/>
          </a:xfrm>
          <a:prstGeom prst="rect">
            <a:avLst/>
          </a:prstGeom>
        </p:spPr>
        <p:txBody>
          <a:bodyPr wrap="square" rtlCol="0">
            <a:normAutofit/>
          </a:bodyPr>
          <a:lstStyle/>
          <a:p>
            <a:pPr algn="l"/>
            <a:endParaRPr lang="en-US" dirty="0"/>
          </a:p>
        </p:txBody>
      </p:sp>
      <p:sp>
        <p:nvSpPr>
          <p:cNvPr id="8" name="TextBox 7">
            <a:extLst>
              <a:ext uri="{FF2B5EF4-FFF2-40B4-BE49-F238E27FC236}">
                <a16:creationId xmlns:a16="http://schemas.microsoft.com/office/drawing/2014/main" id="{608892D3-4707-D832-2767-F25DB3C2084F}"/>
              </a:ext>
            </a:extLst>
          </p:cNvPr>
          <p:cNvSpPr txBox="1"/>
          <p:nvPr/>
        </p:nvSpPr>
        <p:spPr>
          <a:xfrm>
            <a:off x="4376615" y="2192781"/>
            <a:ext cx="1256482" cy="454465"/>
          </a:xfrm>
          <a:prstGeom prst="rect">
            <a:avLst/>
          </a:prstGeom>
        </p:spPr>
        <p:txBody>
          <a:bodyPr wrap="square" rtlCol="0">
            <a:normAutofit/>
          </a:bodyPr>
          <a:lstStyle/>
          <a:p>
            <a:pPr algn="l"/>
            <a:r>
              <a:rPr lang="en-US" sz="1600" dirty="0"/>
              <a:t>Variable</a:t>
            </a:r>
            <a:r>
              <a:rPr lang="en-US" dirty="0"/>
              <a:t> </a:t>
            </a:r>
          </a:p>
        </p:txBody>
      </p:sp>
      <p:sp>
        <p:nvSpPr>
          <p:cNvPr id="10" name="TextBox 9">
            <a:extLst>
              <a:ext uri="{FF2B5EF4-FFF2-40B4-BE49-F238E27FC236}">
                <a16:creationId xmlns:a16="http://schemas.microsoft.com/office/drawing/2014/main" id="{FF769760-66AD-4E72-34EC-F137C8332733}"/>
              </a:ext>
            </a:extLst>
          </p:cNvPr>
          <p:cNvSpPr txBox="1"/>
          <p:nvPr/>
        </p:nvSpPr>
        <p:spPr>
          <a:xfrm>
            <a:off x="4376615" y="3660235"/>
            <a:ext cx="1256482" cy="454465"/>
          </a:xfrm>
          <a:prstGeom prst="rect">
            <a:avLst/>
          </a:prstGeom>
        </p:spPr>
        <p:txBody>
          <a:bodyPr wrap="square" rtlCol="0">
            <a:normAutofit/>
          </a:bodyPr>
          <a:lstStyle/>
          <a:p>
            <a:pPr algn="l"/>
            <a:r>
              <a:rPr lang="en-US" dirty="0"/>
              <a:t>Fixed </a:t>
            </a:r>
          </a:p>
        </p:txBody>
      </p:sp>
    </p:spTree>
    <p:extLst>
      <p:ext uri="{BB962C8B-B14F-4D97-AF65-F5344CB8AC3E}">
        <p14:creationId xmlns:p14="http://schemas.microsoft.com/office/powerpoint/2010/main" val="990051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37</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Key Results </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21031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40255" y="1638453"/>
            <a:ext cx="2910936" cy="648930"/>
            <a:chOff x="6815966" y="107483"/>
            <a:chExt cx="291093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485147" y="179858"/>
              <a:ext cx="2241755" cy="309716"/>
            </a:xfrm>
            <a:prstGeom prst="rect">
              <a:avLst/>
            </a:prstGeom>
          </p:spPr>
          <p:txBody>
            <a:bodyPr wrap="square" rtlCol="0">
              <a:noAutofit/>
            </a:bodyPr>
            <a:lstStyle/>
            <a:p>
              <a:pPr algn="l"/>
              <a:r>
                <a:rPr lang="en-US" sz="2400" b="1" dirty="0"/>
                <a:t>RESULTS</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2" y="155797"/>
            <a:ext cx="1651816" cy="454465"/>
            <a:chOff x="6781883" y="107485"/>
            <a:chExt cx="2544881"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85009"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17544" y="897125"/>
            <a:ext cx="1651815" cy="454465"/>
            <a:chOff x="6781883" y="107485"/>
            <a:chExt cx="2544877"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085005" y="198249"/>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sp>
        <p:nvSpPr>
          <p:cNvPr id="21" name="TextBox 20">
            <a:extLst>
              <a:ext uri="{FF2B5EF4-FFF2-40B4-BE49-F238E27FC236}">
                <a16:creationId xmlns:a16="http://schemas.microsoft.com/office/drawing/2014/main" id="{35DBD93C-1A98-BF6A-0018-2BD4EBE33C87}"/>
              </a:ext>
            </a:extLst>
          </p:cNvPr>
          <p:cNvSpPr txBox="1"/>
          <p:nvPr/>
        </p:nvSpPr>
        <p:spPr>
          <a:xfrm>
            <a:off x="627674" y="813878"/>
            <a:ext cx="3374258" cy="440800"/>
          </a:xfrm>
          <a:prstGeom prst="rect">
            <a:avLst/>
          </a:prstGeom>
        </p:spPr>
        <p:txBody>
          <a:bodyPr wrap="square" rtlCol="0">
            <a:normAutofit/>
          </a:bodyPr>
          <a:lstStyle/>
          <a:p>
            <a:pPr marL="285750" indent="-285750" algn="l">
              <a:buFont typeface="Wingdings" panose="05000000000000000000" pitchFamily="2" charset="2"/>
              <a:buChar char="q"/>
            </a:pPr>
            <a:r>
              <a:rPr lang="en-US" b="1" dirty="0"/>
              <a:t>Comparison of Models</a:t>
            </a:r>
          </a:p>
        </p:txBody>
      </p:sp>
      <p:graphicFrame>
        <p:nvGraphicFramePr>
          <p:cNvPr id="22" name="Table 21">
            <a:extLst>
              <a:ext uri="{FF2B5EF4-FFF2-40B4-BE49-F238E27FC236}">
                <a16:creationId xmlns:a16="http://schemas.microsoft.com/office/drawing/2014/main" id="{CEE63005-DCC8-FD93-03E3-AFC1AEE7358F}"/>
              </a:ext>
            </a:extLst>
          </p:cNvPr>
          <p:cNvGraphicFramePr>
            <a:graphicFrameLocks noGrp="1"/>
          </p:cNvGraphicFramePr>
          <p:nvPr>
            <p:extLst>
              <p:ext uri="{D42A27DB-BD31-4B8C-83A1-F6EECF244321}">
                <p14:modId xmlns:p14="http://schemas.microsoft.com/office/powerpoint/2010/main" val="2073602093"/>
              </p:ext>
            </p:extLst>
          </p:nvPr>
        </p:nvGraphicFramePr>
        <p:xfrm>
          <a:off x="501152" y="1214245"/>
          <a:ext cx="6157555" cy="1693429"/>
        </p:xfrm>
        <a:graphic>
          <a:graphicData uri="http://schemas.openxmlformats.org/drawingml/2006/table">
            <a:tbl>
              <a:tblPr firstRow="1" firstCol="1" bandRow="1">
                <a:tableStyleId>{D113A9D2-9D6B-4929-AA2D-F23B5EE8CBE7}</a:tableStyleId>
              </a:tblPr>
              <a:tblGrid>
                <a:gridCol w="1162504">
                  <a:extLst>
                    <a:ext uri="{9D8B030D-6E8A-4147-A177-3AD203B41FA5}">
                      <a16:colId xmlns:a16="http://schemas.microsoft.com/office/drawing/2014/main" val="2168646990"/>
                    </a:ext>
                  </a:extLst>
                </a:gridCol>
                <a:gridCol w="656492">
                  <a:extLst>
                    <a:ext uri="{9D8B030D-6E8A-4147-A177-3AD203B41FA5}">
                      <a16:colId xmlns:a16="http://schemas.microsoft.com/office/drawing/2014/main" val="3280500878"/>
                    </a:ext>
                  </a:extLst>
                </a:gridCol>
                <a:gridCol w="680077">
                  <a:extLst>
                    <a:ext uri="{9D8B030D-6E8A-4147-A177-3AD203B41FA5}">
                      <a16:colId xmlns:a16="http://schemas.microsoft.com/office/drawing/2014/main" val="1399692620"/>
                    </a:ext>
                  </a:extLst>
                </a:gridCol>
                <a:gridCol w="819368">
                  <a:extLst>
                    <a:ext uri="{9D8B030D-6E8A-4147-A177-3AD203B41FA5}">
                      <a16:colId xmlns:a16="http://schemas.microsoft.com/office/drawing/2014/main" val="2279447488"/>
                    </a:ext>
                  </a:extLst>
                </a:gridCol>
                <a:gridCol w="557625">
                  <a:extLst>
                    <a:ext uri="{9D8B030D-6E8A-4147-A177-3AD203B41FA5}">
                      <a16:colId xmlns:a16="http://schemas.microsoft.com/office/drawing/2014/main" val="3580052446"/>
                    </a:ext>
                  </a:extLst>
                </a:gridCol>
                <a:gridCol w="729467">
                  <a:extLst>
                    <a:ext uri="{9D8B030D-6E8A-4147-A177-3AD203B41FA5}">
                      <a16:colId xmlns:a16="http://schemas.microsoft.com/office/drawing/2014/main" val="675601328"/>
                    </a:ext>
                  </a:extLst>
                </a:gridCol>
                <a:gridCol w="754852">
                  <a:extLst>
                    <a:ext uri="{9D8B030D-6E8A-4147-A177-3AD203B41FA5}">
                      <a16:colId xmlns:a16="http://schemas.microsoft.com/office/drawing/2014/main" val="2148450421"/>
                    </a:ext>
                  </a:extLst>
                </a:gridCol>
                <a:gridCol w="797170">
                  <a:extLst>
                    <a:ext uri="{9D8B030D-6E8A-4147-A177-3AD203B41FA5}">
                      <a16:colId xmlns:a16="http://schemas.microsoft.com/office/drawing/2014/main" val="810523239"/>
                    </a:ext>
                  </a:extLst>
                </a:gridCol>
              </a:tblGrid>
              <a:tr h="557155">
                <a:tc>
                  <a:txBody>
                    <a:bodyPr/>
                    <a:lstStyle/>
                    <a:p>
                      <a:pPr marL="0" marR="0" algn="ctr">
                        <a:spcBef>
                          <a:spcPts val="0"/>
                        </a:spcBef>
                        <a:spcAft>
                          <a:spcPts val="0"/>
                        </a:spcAft>
                      </a:pPr>
                      <a:r>
                        <a:rPr lang="en-US" sz="1600" dirty="0">
                          <a:effectLst/>
                        </a:rPr>
                        <a:t>Model</a:t>
                      </a:r>
                      <a:endParaRPr lang="en-US" sz="16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dirty="0">
                          <a:effectLst/>
                        </a:rPr>
                        <a:t>Tuning</a:t>
                      </a:r>
                      <a:endParaRPr lang="en-US" sz="16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dirty="0">
                          <a:effectLst/>
                        </a:rPr>
                        <a:t>Class</a:t>
                      </a:r>
                      <a:endParaRPr lang="en-US" sz="16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dirty="0">
                          <a:effectLst/>
                        </a:rPr>
                        <a:t>Precision</a:t>
                      </a:r>
                      <a:endParaRPr lang="en-US" sz="16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a:effectLst/>
                        </a:rPr>
                        <a:t>Recall</a:t>
                      </a:r>
                      <a:endParaRPr lang="en-US" sz="16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a:effectLst/>
                        </a:rPr>
                        <a:t>F1-Score</a:t>
                      </a:r>
                      <a:endParaRPr lang="en-US" sz="16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a:effectLst/>
                        </a:rPr>
                        <a:t>Support</a:t>
                      </a:r>
                      <a:endParaRPr lang="en-US" sz="16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dirty="0">
                          <a:effectLst/>
                        </a:rPr>
                        <a:t>Accuracy</a:t>
                      </a:r>
                      <a:endParaRPr lang="en-US" sz="1600" dirty="0">
                        <a:effectLst/>
                        <a:latin typeface="Times New Roman" panose="02020603050405020304" pitchFamily="18" charset="0"/>
                        <a:ea typeface="SimSun" panose="02010600030101010101" pitchFamily="2" charset="-122"/>
                      </a:endParaRPr>
                    </a:p>
                  </a:txBody>
                  <a:tcPr marL="0" marR="0" marT="0" marB="0" anchor="ctr"/>
                </a:tc>
                <a:extLst>
                  <a:ext uri="{0D108BD9-81ED-4DB2-BD59-A6C34878D82A}">
                    <a16:rowId xmlns:a16="http://schemas.microsoft.com/office/drawing/2014/main" val="569768234"/>
                  </a:ext>
                </a:extLst>
              </a:tr>
              <a:tr h="278577">
                <a:tc rowSpan="2">
                  <a:txBody>
                    <a:bodyPr/>
                    <a:lstStyle/>
                    <a:p>
                      <a:r>
                        <a:rPr lang="en-US" sz="1600" dirty="0"/>
                        <a:t>Logistic Regression</a:t>
                      </a:r>
                    </a:p>
                  </a:txBody>
                  <a:tcPr anchor="ctr"/>
                </a:tc>
                <a:tc>
                  <a:txBody>
                    <a:bodyPr/>
                    <a:lstStyle/>
                    <a:p>
                      <a:pPr marL="0" marR="0" algn="ctr">
                        <a:spcBef>
                          <a:spcPts val="0"/>
                        </a:spcBef>
                        <a:spcAft>
                          <a:spcPts val="0"/>
                        </a:spcAft>
                      </a:pPr>
                      <a:r>
                        <a:rPr lang="en-US" sz="1600" dirty="0">
                          <a:effectLst/>
                        </a:rPr>
                        <a:t>Before </a:t>
                      </a:r>
                      <a:endParaRPr lang="en-US" sz="16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dirty="0">
                          <a:effectLst/>
                        </a:rPr>
                        <a:t>True</a:t>
                      </a:r>
                      <a:endParaRPr lang="en-US" sz="16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dirty="0">
                          <a:effectLst/>
                        </a:rPr>
                        <a:t>0.77</a:t>
                      </a:r>
                      <a:endParaRPr lang="en-US" sz="16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dirty="0">
                          <a:effectLst/>
                        </a:rPr>
                        <a:t>1.00</a:t>
                      </a:r>
                      <a:endParaRPr lang="en-US" sz="16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a:effectLst/>
                        </a:rPr>
                        <a:t>0.87</a:t>
                      </a:r>
                      <a:endParaRPr lang="en-US" sz="16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a:effectLst/>
                        </a:rPr>
                        <a:t>767</a:t>
                      </a:r>
                      <a:endParaRPr lang="en-US" sz="16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dirty="0">
                          <a:effectLst/>
                        </a:rPr>
                        <a:t>0.77</a:t>
                      </a:r>
                      <a:endParaRPr lang="en-US" sz="1600" dirty="0">
                        <a:effectLst/>
                        <a:latin typeface="Times New Roman" panose="02020603050405020304" pitchFamily="18" charset="0"/>
                        <a:ea typeface="SimSun" panose="02010600030101010101" pitchFamily="2" charset="-122"/>
                      </a:endParaRPr>
                    </a:p>
                  </a:txBody>
                  <a:tcPr marL="0" marR="0" marT="0" marB="0" anchor="ctr"/>
                </a:tc>
                <a:extLst>
                  <a:ext uri="{0D108BD9-81ED-4DB2-BD59-A6C34878D82A}">
                    <a16:rowId xmlns:a16="http://schemas.microsoft.com/office/drawing/2014/main" val="2377671762"/>
                  </a:ext>
                </a:extLst>
              </a:tr>
              <a:tr h="278577">
                <a:tc vMerge="1">
                  <a:txBody>
                    <a:bodyPr/>
                    <a:lstStyle/>
                    <a:p>
                      <a:endParaRPr lang="en-US"/>
                    </a:p>
                  </a:txBody>
                  <a:tcPr/>
                </a:tc>
                <a:tc>
                  <a:txBody>
                    <a:bodyPr/>
                    <a:lstStyle/>
                    <a:p>
                      <a:pPr marL="0" marR="0" algn="ctr">
                        <a:spcBef>
                          <a:spcPts val="0"/>
                        </a:spcBef>
                        <a:spcAft>
                          <a:spcPts val="0"/>
                        </a:spcAft>
                      </a:pPr>
                      <a:r>
                        <a:rPr lang="en-US" sz="1600">
                          <a:effectLst/>
                        </a:rPr>
                        <a:t>After </a:t>
                      </a:r>
                      <a:endParaRPr lang="en-US" sz="16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a:effectLst/>
                        </a:rPr>
                        <a:t>True</a:t>
                      </a:r>
                      <a:endParaRPr lang="en-US" sz="16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dirty="0">
                          <a:effectLst/>
                        </a:rPr>
                        <a:t>0.78</a:t>
                      </a:r>
                      <a:endParaRPr lang="en-US" sz="16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dirty="0">
                          <a:effectLst/>
                        </a:rPr>
                        <a:t>0.60</a:t>
                      </a:r>
                      <a:endParaRPr lang="en-US" sz="16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dirty="0">
                          <a:effectLst/>
                        </a:rPr>
                        <a:t>0.68</a:t>
                      </a:r>
                      <a:endParaRPr lang="en-US" sz="16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a:effectLst/>
                        </a:rPr>
                        <a:t>767</a:t>
                      </a:r>
                      <a:endParaRPr lang="en-US" sz="16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dirty="0">
                          <a:effectLst/>
                        </a:rPr>
                        <a:t>0.56</a:t>
                      </a:r>
                      <a:endParaRPr lang="en-US" sz="1600" dirty="0">
                        <a:effectLst/>
                        <a:latin typeface="Times New Roman" panose="02020603050405020304" pitchFamily="18" charset="0"/>
                        <a:ea typeface="SimSun" panose="02010600030101010101" pitchFamily="2" charset="-122"/>
                      </a:endParaRPr>
                    </a:p>
                  </a:txBody>
                  <a:tcPr marL="0" marR="0" marT="0" marB="0" anchor="ctr"/>
                </a:tc>
                <a:extLst>
                  <a:ext uri="{0D108BD9-81ED-4DB2-BD59-A6C34878D82A}">
                    <a16:rowId xmlns:a16="http://schemas.microsoft.com/office/drawing/2014/main" val="3113183080"/>
                  </a:ext>
                </a:extLst>
              </a:tr>
              <a:tr h="278577">
                <a:tc rowSpan="2">
                  <a:txBody>
                    <a:bodyPr/>
                    <a:lstStyle/>
                    <a:p>
                      <a:r>
                        <a:rPr lang="en-US" sz="1600" dirty="0"/>
                        <a:t>SVM</a:t>
                      </a:r>
                    </a:p>
                  </a:txBody>
                  <a:tcPr anchor="ctr"/>
                </a:tc>
                <a:tc>
                  <a:txBody>
                    <a:bodyPr/>
                    <a:lstStyle/>
                    <a:p>
                      <a:pPr marL="0" marR="0" algn="ctr">
                        <a:spcBef>
                          <a:spcPts val="0"/>
                        </a:spcBef>
                        <a:spcAft>
                          <a:spcPts val="0"/>
                        </a:spcAft>
                      </a:pPr>
                      <a:r>
                        <a:rPr lang="en-US" sz="1600">
                          <a:effectLst/>
                        </a:rPr>
                        <a:t>Before </a:t>
                      </a:r>
                      <a:endParaRPr lang="en-US" sz="16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a:effectLst/>
                        </a:rPr>
                        <a:t>True</a:t>
                      </a:r>
                      <a:endParaRPr lang="en-US" sz="16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a:effectLst/>
                        </a:rPr>
                        <a:t>0.78</a:t>
                      </a:r>
                      <a:endParaRPr lang="en-US" sz="16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a:effectLst/>
                        </a:rPr>
                        <a:t>0.60</a:t>
                      </a:r>
                      <a:endParaRPr lang="en-US" sz="16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dirty="0">
                          <a:effectLst/>
                        </a:rPr>
                        <a:t>0.68</a:t>
                      </a:r>
                      <a:endParaRPr lang="en-US" sz="16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dirty="0">
                          <a:effectLst/>
                        </a:rPr>
                        <a:t>767</a:t>
                      </a:r>
                      <a:endParaRPr lang="en-US" sz="16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dirty="0">
                          <a:effectLst/>
                        </a:rPr>
                        <a:t>0.56</a:t>
                      </a:r>
                      <a:endParaRPr lang="en-US" sz="1600" dirty="0">
                        <a:effectLst/>
                        <a:latin typeface="Times New Roman" panose="02020603050405020304" pitchFamily="18" charset="0"/>
                        <a:ea typeface="SimSun" panose="02010600030101010101" pitchFamily="2" charset="-122"/>
                      </a:endParaRPr>
                    </a:p>
                  </a:txBody>
                  <a:tcPr marL="0" marR="0" marT="0" marB="0" anchor="ctr"/>
                </a:tc>
                <a:extLst>
                  <a:ext uri="{0D108BD9-81ED-4DB2-BD59-A6C34878D82A}">
                    <a16:rowId xmlns:a16="http://schemas.microsoft.com/office/drawing/2014/main" val="3088049595"/>
                  </a:ext>
                </a:extLst>
              </a:tr>
              <a:tr h="278577">
                <a:tc vMerge="1">
                  <a:txBody>
                    <a:bodyPr/>
                    <a:lstStyle/>
                    <a:p>
                      <a:endParaRPr lang="en-US"/>
                    </a:p>
                  </a:txBody>
                  <a:tcPr/>
                </a:tc>
                <a:tc>
                  <a:txBody>
                    <a:bodyPr/>
                    <a:lstStyle/>
                    <a:p>
                      <a:pPr marL="0" marR="0" algn="ctr">
                        <a:spcBef>
                          <a:spcPts val="0"/>
                        </a:spcBef>
                        <a:spcAft>
                          <a:spcPts val="0"/>
                        </a:spcAft>
                      </a:pPr>
                      <a:r>
                        <a:rPr lang="en-US" sz="1600">
                          <a:effectLst/>
                        </a:rPr>
                        <a:t>After </a:t>
                      </a:r>
                      <a:endParaRPr lang="en-US" sz="16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dirty="0">
                          <a:effectLst/>
                        </a:rPr>
                        <a:t>True</a:t>
                      </a:r>
                      <a:endParaRPr lang="en-US" sz="16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dirty="0">
                          <a:effectLst/>
                        </a:rPr>
                        <a:t>0.78</a:t>
                      </a:r>
                      <a:endParaRPr lang="en-US" sz="16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dirty="0">
                          <a:effectLst/>
                        </a:rPr>
                        <a:t>0.60</a:t>
                      </a:r>
                      <a:endParaRPr lang="en-US" sz="16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a:effectLst/>
                        </a:rPr>
                        <a:t>0.68</a:t>
                      </a:r>
                      <a:endParaRPr lang="en-US" sz="16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dirty="0">
                          <a:effectLst/>
                        </a:rPr>
                        <a:t>767</a:t>
                      </a:r>
                      <a:endParaRPr lang="en-US" sz="16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spcBef>
                          <a:spcPts val="0"/>
                        </a:spcBef>
                        <a:spcAft>
                          <a:spcPts val="0"/>
                        </a:spcAft>
                      </a:pPr>
                      <a:r>
                        <a:rPr lang="en-US" sz="1600" dirty="0">
                          <a:effectLst/>
                        </a:rPr>
                        <a:t>0.56</a:t>
                      </a:r>
                      <a:endParaRPr lang="en-US" sz="1600" dirty="0">
                        <a:effectLst/>
                        <a:latin typeface="Times New Roman" panose="02020603050405020304" pitchFamily="18" charset="0"/>
                        <a:ea typeface="SimSun" panose="02010600030101010101" pitchFamily="2" charset="-122"/>
                      </a:endParaRPr>
                    </a:p>
                  </a:txBody>
                  <a:tcPr marL="0" marR="0" marT="0" marB="0" anchor="ctr"/>
                </a:tc>
                <a:extLst>
                  <a:ext uri="{0D108BD9-81ED-4DB2-BD59-A6C34878D82A}">
                    <a16:rowId xmlns:a16="http://schemas.microsoft.com/office/drawing/2014/main" val="1582947741"/>
                  </a:ext>
                </a:extLst>
              </a:tr>
            </a:tbl>
          </a:graphicData>
        </a:graphic>
      </p:graphicFrame>
      <p:sp>
        <p:nvSpPr>
          <p:cNvPr id="24" name="TextBox 23">
            <a:extLst>
              <a:ext uri="{FF2B5EF4-FFF2-40B4-BE49-F238E27FC236}">
                <a16:creationId xmlns:a16="http://schemas.microsoft.com/office/drawing/2014/main" id="{44FAE2D6-9626-8C3E-CC77-3D922814F720}"/>
              </a:ext>
            </a:extLst>
          </p:cNvPr>
          <p:cNvSpPr txBox="1"/>
          <p:nvPr/>
        </p:nvSpPr>
        <p:spPr>
          <a:xfrm>
            <a:off x="627674" y="3038521"/>
            <a:ext cx="6031033" cy="653369"/>
          </a:xfrm>
          <a:prstGeom prst="rect">
            <a:avLst/>
          </a:prstGeom>
        </p:spPr>
        <p:txBody>
          <a:bodyPr wrap="square" rtlCol="0">
            <a:normAutofit/>
          </a:bodyPr>
          <a:lstStyle/>
          <a:p>
            <a:pPr marL="285750" indent="-285750" algn="l">
              <a:buFont typeface="Wingdings" panose="05000000000000000000" pitchFamily="2" charset="2"/>
              <a:buChar char="q"/>
            </a:pPr>
            <a:r>
              <a:rPr lang="en-US" b="1" dirty="0"/>
              <a:t>Decision-Making</a:t>
            </a:r>
            <a:endParaRPr lang="en-US" dirty="0"/>
          </a:p>
          <a:p>
            <a:pPr marL="742950" lvl="1" indent="-285750">
              <a:buFont typeface="Wingdings" panose="05000000000000000000" pitchFamily="2" charset="2"/>
              <a:buChar char="§"/>
            </a:pPr>
            <a:r>
              <a:rPr lang="en-US" dirty="0"/>
              <a:t>Both Models Predict in a Similar Way. (75+%)</a:t>
            </a:r>
          </a:p>
        </p:txBody>
      </p:sp>
      <p:sp>
        <p:nvSpPr>
          <p:cNvPr id="2" name="TextBox 1">
            <a:extLst>
              <a:ext uri="{FF2B5EF4-FFF2-40B4-BE49-F238E27FC236}">
                <a16:creationId xmlns:a16="http://schemas.microsoft.com/office/drawing/2014/main" id="{15D33B9D-07AD-6D2D-A728-153AFCECBDB6}"/>
              </a:ext>
            </a:extLst>
          </p:cNvPr>
          <p:cNvSpPr txBox="1"/>
          <p:nvPr/>
        </p:nvSpPr>
        <p:spPr>
          <a:xfrm>
            <a:off x="635489" y="3697943"/>
            <a:ext cx="5995862" cy="1043829"/>
          </a:xfrm>
          <a:prstGeom prst="rect">
            <a:avLst/>
          </a:prstGeom>
        </p:spPr>
        <p:txBody>
          <a:bodyPr wrap="square" rtlCol="0">
            <a:normAutofit/>
          </a:bodyPr>
          <a:lstStyle/>
          <a:p>
            <a:pPr marL="285750" indent="-285750" algn="l">
              <a:buFont typeface="Wingdings" panose="05000000000000000000" pitchFamily="2" charset="2"/>
              <a:buChar char="q"/>
            </a:pPr>
            <a:r>
              <a:rPr lang="en-US" b="1" dirty="0"/>
              <a:t>Limitations</a:t>
            </a:r>
          </a:p>
          <a:p>
            <a:pPr marL="742950" lvl="1" indent="-285750">
              <a:buFont typeface="Wingdings" panose="05000000000000000000" pitchFamily="2" charset="2"/>
              <a:buChar char="§"/>
            </a:pPr>
            <a:r>
              <a:rPr lang="en-US" dirty="0"/>
              <a:t>Still the system can have 20% wrong predictions.</a:t>
            </a:r>
          </a:p>
          <a:p>
            <a:pPr marL="742950" lvl="1" indent="-285750">
              <a:buFont typeface="Wingdings" panose="05000000000000000000" pitchFamily="2" charset="2"/>
              <a:buChar char="§"/>
            </a:pPr>
            <a:r>
              <a:rPr lang="en-US" dirty="0"/>
              <a:t>There can be misclassified portions of the dataset.</a:t>
            </a:r>
          </a:p>
        </p:txBody>
      </p:sp>
    </p:spTree>
    <p:extLst>
      <p:ext uri="{BB962C8B-B14F-4D97-AF65-F5344CB8AC3E}">
        <p14:creationId xmlns:p14="http://schemas.microsoft.com/office/powerpoint/2010/main" val="1834594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38</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Outcomes with Project’s Goals </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521208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40255" y="1638453"/>
            <a:ext cx="2910936" cy="648930"/>
            <a:chOff x="6815966" y="107483"/>
            <a:chExt cx="291093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485147" y="179858"/>
              <a:ext cx="2241755" cy="309716"/>
            </a:xfrm>
            <a:prstGeom prst="rect">
              <a:avLst/>
            </a:prstGeom>
          </p:spPr>
          <p:txBody>
            <a:bodyPr wrap="square" rtlCol="0">
              <a:noAutofit/>
            </a:bodyPr>
            <a:lstStyle/>
            <a:p>
              <a:pPr algn="l"/>
              <a:r>
                <a:rPr lang="en-US" sz="2400" b="1" dirty="0"/>
                <a:t>RESULTS</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2" y="155797"/>
            <a:ext cx="1651816" cy="454465"/>
            <a:chOff x="6781883" y="107485"/>
            <a:chExt cx="2544881"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85009"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17544" y="897125"/>
            <a:ext cx="1651815" cy="454465"/>
            <a:chOff x="6781883" y="107485"/>
            <a:chExt cx="2544877"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085005" y="198249"/>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8" name="Group 7">
            <a:extLst>
              <a:ext uri="{FF2B5EF4-FFF2-40B4-BE49-F238E27FC236}">
                <a16:creationId xmlns:a16="http://schemas.microsoft.com/office/drawing/2014/main" id="{18BD7F82-F428-65FB-BF9A-04BFB74953F8}"/>
              </a:ext>
            </a:extLst>
          </p:cNvPr>
          <p:cNvGrpSpPr/>
          <p:nvPr/>
        </p:nvGrpSpPr>
        <p:grpSpPr>
          <a:xfrm>
            <a:off x="736499" y="1190449"/>
            <a:ext cx="2615113" cy="1149085"/>
            <a:chOff x="900825" y="1293866"/>
            <a:chExt cx="6421105" cy="660069"/>
          </a:xfrm>
        </p:grpSpPr>
        <p:sp>
          <p:nvSpPr>
            <p:cNvPr id="3" name="TextBox 2">
              <a:extLst>
                <a:ext uri="{FF2B5EF4-FFF2-40B4-BE49-F238E27FC236}">
                  <a16:creationId xmlns:a16="http://schemas.microsoft.com/office/drawing/2014/main" id="{D98EC253-EED8-2680-9E61-5CF5CC323D14}"/>
                </a:ext>
              </a:extLst>
            </p:cNvPr>
            <p:cNvSpPr txBox="1"/>
            <p:nvPr/>
          </p:nvSpPr>
          <p:spPr>
            <a:xfrm>
              <a:off x="900825" y="1476585"/>
              <a:ext cx="6421105" cy="477350"/>
            </a:xfrm>
            <a:prstGeom prst="rect">
              <a:avLst/>
            </a:prstGeom>
            <a:noFill/>
          </p:spPr>
          <p:txBody>
            <a:bodyPr wrap="square">
              <a:spAutoFit/>
            </a:bodyPr>
            <a:lstStyle/>
            <a:p>
              <a:pPr algn="just"/>
              <a:r>
                <a:rPr lang="en-US" sz="1600" b="1" dirty="0"/>
                <a:t>“Develop robust, accurate, and effective ML models, for predicting loan statuses.”</a:t>
              </a:r>
            </a:p>
          </p:txBody>
        </p:sp>
        <p:sp>
          <p:nvSpPr>
            <p:cNvPr id="6" name="TextBox 5">
              <a:extLst>
                <a:ext uri="{FF2B5EF4-FFF2-40B4-BE49-F238E27FC236}">
                  <a16:creationId xmlns:a16="http://schemas.microsoft.com/office/drawing/2014/main" id="{C3AE67A7-9428-5AC4-4325-1A34D2729E95}"/>
                </a:ext>
              </a:extLst>
            </p:cNvPr>
            <p:cNvSpPr txBox="1"/>
            <p:nvPr/>
          </p:nvSpPr>
          <p:spPr>
            <a:xfrm>
              <a:off x="942694" y="1293866"/>
              <a:ext cx="2752369" cy="202111"/>
            </a:xfrm>
            <a:prstGeom prst="rect">
              <a:avLst/>
            </a:prstGeom>
          </p:spPr>
          <p:txBody>
            <a:bodyPr wrap="square" rtlCol="0">
              <a:normAutofit/>
            </a:bodyPr>
            <a:lstStyle/>
            <a:p>
              <a:pPr algn="l"/>
              <a:r>
                <a:rPr lang="en-US" sz="1200" b="1" dirty="0">
                  <a:solidFill>
                    <a:schemeClr val="bg2">
                      <a:lumMod val="50000"/>
                    </a:schemeClr>
                  </a:solidFill>
                </a:rPr>
                <a:t>Primary Goal</a:t>
              </a:r>
            </a:p>
          </p:txBody>
        </p:sp>
      </p:grpSp>
      <p:grpSp>
        <p:nvGrpSpPr>
          <p:cNvPr id="12" name="Group 11">
            <a:extLst>
              <a:ext uri="{FF2B5EF4-FFF2-40B4-BE49-F238E27FC236}">
                <a16:creationId xmlns:a16="http://schemas.microsoft.com/office/drawing/2014/main" id="{3DD6706C-25C6-85D1-458E-C486798E65BC}"/>
              </a:ext>
            </a:extLst>
          </p:cNvPr>
          <p:cNvGrpSpPr/>
          <p:nvPr/>
        </p:nvGrpSpPr>
        <p:grpSpPr>
          <a:xfrm>
            <a:off x="3712481" y="1178941"/>
            <a:ext cx="3161070" cy="1149085"/>
            <a:chOff x="900825" y="1293866"/>
            <a:chExt cx="6421105" cy="660069"/>
          </a:xfrm>
        </p:grpSpPr>
        <p:sp>
          <p:nvSpPr>
            <p:cNvPr id="13" name="TextBox 12">
              <a:extLst>
                <a:ext uri="{FF2B5EF4-FFF2-40B4-BE49-F238E27FC236}">
                  <a16:creationId xmlns:a16="http://schemas.microsoft.com/office/drawing/2014/main" id="{34B289F7-AFC8-FA94-9850-1BF8158423C1}"/>
                </a:ext>
              </a:extLst>
            </p:cNvPr>
            <p:cNvSpPr txBox="1"/>
            <p:nvPr/>
          </p:nvSpPr>
          <p:spPr>
            <a:xfrm>
              <a:off x="900825" y="1476585"/>
              <a:ext cx="6421105" cy="477350"/>
            </a:xfrm>
            <a:prstGeom prst="rect">
              <a:avLst/>
            </a:prstGeom>
            <a:noFill/>
          </p:spPr>
          <p:txBody>
            <a:bodyPr wrap="square">
              <a:spAutoFit/>
            </a:bodyPr>
            <a:lstStyle/>
            <a:p>
              <a:r>
                <a:rPr lang="en-US" sz="1600" b="1" dirty="0"/>
                <a:t>“Deploy an accurate model to the financial sector for having  effective loan approval processes.”</a:t>
              </a:r>
            </a:p>
          </p:txBody>
        </p:sp>
        <p:sp>
          <p:nvSpPr>
            <p:cNvPr id="14" name="TextBox 13">
              <a:extLst>
                <a:ext uri="{FF2B5EF4-FFF2-40B4-BE49-F238E27FC236}">
                  <a16:creationId xmlns:a16="http://schemas.microsoft.com/office/drawing/2014/main" id="{AA3008D2-122E-2186-D777-31DD694B1374}"/>
                </a:ext>
              </a:extLst>
            </p:cNvPr>
            <p:cNvSpPr txBox="1"/>
            <p:nvPr/>
          </p:nvSpPr>
          <p:spPr>
            <a:xfrm>
              <a:off x="942694" y="1293866"/>
              <a:ext cx="2752369" cy="202111"/>
            </a:xfrm>
            <a:prstGeom prst="rect">
              <a:avLst/>
            </a:prstGeom>
          </p:spPr>
          <p:txBody>
            <a:bodyPr wrap="square" rtlCol="0">
              <a:normAutofit/>
            </a:bodyPr>
            <a:lstStyle/>
            <a:p>
              <a:pPr algn="l"/>
              <a:r>
                <a:rPr lang="en-US" sz="1200" b="1" dirty="0">
                  <a:solidFill>
                    <a:schemeClr val="bg2">
                      <a:lumMod val="50000"/>
                    </a:schemeClr>
                  </a:solidFill>
                </a:rPr>
                <a:t>Secondary Goal</a:t>
              </a:r>
            </a:p>
          </p:txBody>
        </p:sp>
      </p:grpSp>
      <p:sp>
        <p:nvSpPr>
          <p:cNvPr id="21" name="Arrow: Down 20">
            <a:extLst>
              <a:ext uri="{FF2B5EF4-FFF2-40B4-BE49-F238E27FC236}">
                <a16:creationId xmlns:a16="http://schemas.microsoft.com/office/drawing/2014/main" id="{B290DF13-BFB2-BE5A-D46F-341094C03F87}"/>
              </a:ext>
            </a:extLst>
          </p:cNvPr>
          <p:cNvSpPr/>
          <p:nvPr/>
        </p:nvSpPr>
        <p:spPr>
          <a:xfrm>
            <a:off x="1821823" y="2438400"/>
            <a:ext cx="265723" cy="365567"/>
          </a:xfrm>
          <a:prstGeom prst="downArrow">
            <a:avLst/>
          </a:prstGeom>
          <a:solidFill>
            <a:srgbClr val="0028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4E4478B4-A674-FE7E-BA7B-48354C15E2F2}"/>
              </a:ext>
            </a:extLst>
          </p:cNvPr>
          <p:cNvPicPr>
            <a:picLocks noChangeAspect="1"/>
          </p:cNvPicPr>
          <p:nvPr/>
        </p:nvPicPr>
        <p:blipFill rotWithShape="1">
          <a:blip r:embed="rId2"/>
          <a:srcRect l="9297" t="51745" r="32036" b="29006"/>
          <a:stretch/>
        </p:blipFill>
        <p:spPr>
          <a:xfrm>
            <a:off x="462612" y="2896366"/>
            <a:ext cx="3249869" cy="745862"/>
          </a:xfrm>
          <a:prstGeom prst="rect">
            <a:avLst/>
          </a:prstGeom>
        </p:spPr>
      </p:pic>
      <p:pic>
        <p:nvPicPr>
          <p:cNvPr id="23" name="Picture 22">
            <a:extLst>
              <a:ext uri="{FF2B5EF4-FFF2-40B4-BE49-F238E27FC236}">
                <a16:creationId xmlns:a16="http://schemas.microsoft.com/office/drawing/2014/main" id="{734BD1C1-A9A0-A437-4D83-E04D6B4B04A6}"/>
              </a:ext>
            </a:extLst>
          </p:cNvPr>
          <p:cNvPicPr>
            <a:picLocks noChangeAspect="1"/>
          </p:cNvPicPr>
          <p:nvPr/>
        </p:nvPicPr>
        <p:blipFill rotWithShape="1">
          <a:blip r:embed="rId3"/>
          <a:srcRect l="9402" t="47347" r="29581" b="34030"/>
          <a:stretch/>
        </p:blipFill>
        <p:spPr>
          <a:xfrm>
            <a:off x="398902" y="3723341"/>
            <a:ext cx="3821405" cy="825751"/>
          </a:xfrm>
          <a:prstGeom prst="rect">
            <a:avLst/>
          </a:prstGeom>
        </p:spPr>
      </p:pic>
    </p:spTree>
    <p:extLst>
      <p:ext uri="{BB962C8B-B14F-4D97-AF65-F5344CB8AC3E}">
        <p14:creationId xmlns:p14="http://schemas.microsoft.com/office/powerpoint/2010/main" val="85254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39</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Outcomes with Project’s Goals </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521208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40255" y="1638453"/>
            <a:ext cx="2910936" cy="648930"/>
            <a:chOff x="6815966" y="107483"/>
            <a:chExt cx="291093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485147" y="179858"/>
              <a:ext cx="2241755" cy="309716"/>
            </a:xfrm>
            <a:prstGeom prst="rect">
              <a:avLst/>
            </a:prstGeom>
          </p:spPr>
          <p:txBody>
            <a:bodyPr wrap="square" rtlCol="0">
              <a:noAutofit/>
            </a:bodyPr>
            <a:lstStyle/>
            <a:p>
              <a:pPr algn="l"/>
              <a:r>
                <a:rPr lang="en-US" sz="2400" b="1" dirty="0"/>
                <a:t>RESULTS</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2" y="155797"/>
            <a:ext cx="1651816" cy="454465"/>
            <a:chOff x="6781883" y="107485"/>
            <a:chExt cx="2544881"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85009"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17544" y="897125"/>
            <a:ext cx="1651815" cy="454465"/>
            <a:chOff x="6781883" y="107485"/>
            <a:chExt cx="2544877"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085005" y="198249"/>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8" name="Group 7">
            <a:extLst>
              <a:ext uri="{FF2B5EF4-FFF2-40B4-BE49-F238E27FC236}">
                <a16:creationId xmlns:a16="http://schemas.microsoft.com/office/drawing/2014/main" id="{18BD7F82-F428-65FB-BF9A-04BFB74953F8}"/>
              </a:ext>
            </a:extLst>
          </p:cNvPr>
          <p:cNvGrpSpPr/>
          <p:nvPr/>
        </p:nvGrpSpPr>
        <p:grpSpPr>
          <a:xfrm>
            <a:off x="736499" y="1190449"/>
            <a:ext cx="2615113" cy="1149085"/>
            <a:chOff x="900825" y="1293866"/>
            <a:chExt cx="6421105" cy="660069"/>
          </a:xfrm>
        </p:grpSpPr>
        <p:sp>
          <p:nvSpPr>
            <p:cNvPr id="3" name="TextBox 2">
              <a:extLst>
                <a:ext uri="{FF2B5EF4-FFF2-40B4-BE49-F238E27FC236}">
                  <a16:creationId xmlns:a16="http://schemas.microsoft.com/office/drawing/2014/main" id="{D98EC253-EED8-2680-9E61-5CF5CC323D14}"/>
                </a:ext>
              </a:extLst>
            </p:cNvPr>
            <p:cNvSpPr txBox="1"/>
            <p:nvPr/>
          </p:nvSpPr>
          <p:spPr>
            <a:xfrm>
              <a:off x="900825" y="1476585"/>
              <a:ext cx="6421105" cy="477350"/>
            </a:xfrm>
            <a:prstGeom prst="rect">
              <a:avLst/>
            </a:prstGeom>
            <a:noFill/>
          </p:spPr>
          <p:txBody>
            <a:bodyPr wrap="square">
              <a:spAutoFit/>
            </a:bodyPr>
            <a:lstStyle/>
            <a:p>
              <a:pPr algn="just"/>
              <a:r>
                <a:rPr lang="en-US" sz="1600" b="1" dirty="0">
                  <a:solidFill>
                    <a:schemeClr val="bg2">
                      <a:lumMod val="50000"/>
                    </a:schemeClr>
                  </a:solidFill>
                </a:rPr>
                <a:t>“Develop robust, accurate, and effective ML models, for predicting loan statuses.”</a:t>
              </a:r>
            </a:p>
          </p:txBody>
        </p:sp>
        <p:sp>
          <p:nvSpPr>
            <p:cNvPr id="6" name="TextBox 5">
              <a:extLst>
                <a:ext uri="{FF2B5EF4-FFF2-40B4-BE49-F238E27FC236}">
                  <a16:creationId xmlns:a16="http://schemas.microsoft.com/office/drawing/2014/main" id="{C3AE67A7-9428-5AC4-4325-1A34D2729E95}"/>
                </a:ext>
              </a:extLst>
            </p:cNvPr>
            <p:cNvSpPr txBox="1"/>
            <p:nvPr/>
          </p:nvSpPr>
          <p:spPr>
            <a:xfrm>
              <a:off x="942694" y="1293866"/>
              <a:ext cx="2752369" cy="202111"/>
            </a:xfrm>
            <a:prstGeom prst="rect">
              <a:avLst/>
            </a:prstGeom>
          </p:spPr>
          <p:txBody>
            <a:bodyPr wrap="square" rtlCol="0">
              <a:normAutofit/>
            </a:bodyPr>
            <a:lstStyle/>
            <a:p>
              <a:pPr algn="l"/>
              <a:r>
                <a:rPr lang="en-US" sz="1200" b="1" dirty="0">
                  <a:solidFill>
                    <a:schemeClr val="bg2">
                      <a:lumMod val="50000"/>
                    </a:schemeClr>
                  </a:solidFill>
                </a:rPr>
                <a:t>Primary Goal</a:t>
              </a:r>
            </a:p>
          </p:txBody>
        </p:sp>
      </p:grpSp>
      <p:grpSp>
        <p:nvGrpSpPr>
          <p:cNvPr id="12" name="Group 11">
            <a:extLst>
              <a:ext uri="{FF2B5EF4-FFF2-40B4-BE49-F238E27FC236}">
                <a16:creationId xmlns:a16="http://schemas.microsoft.com/office/drawing/2014/main" id="{3DD6706C-25C6-85D1-458E-C486798E65BC}"/>
              </a:ext>
            </a:extLst>
          </p:cNvPr>
          <p:cNvGrpSpPr/>
          <p:nvPr/>
        </p:nvGrpSpPr>
        <p:grpSpPr>
          <a:xfrm>
            <a:off x="3712481" y="1178941"/>
            <a:ext cx="3161070" cy="1149085"/>
            <a:chOff x="900825" y="1293866"/>
            <a:chExt cx="6421105" cy="660069"/>
          </a:xfrm>
        </p:grpSpPr>
        <p:sp>
          <p:nvSpPr>
            <p:cNvPr id="13" name="TextBox 12">
              <a:extLst>
                <a:ext uri="{FF2B5EF4-FFF2-40B4-BE49-F238E27FC236}">
                  <a16:creationId xmlns:a16="http://schemas.microsoft.com/office/drawing/2014/main" id="{34B289F7-AFC8-FA94-9850-1BF8158423C1}"/>
                </a:ext>
              </a:extLst>
            </p:cNvPr>
            <p:cNvSpPr txBox="1"/>
            <p:nvPr/>
          </p:nvSpPr>
          <p:spPr>
            <a:xfrm>
              <a:off x="900825" y="1476585"/>
              <a:ext cx="6421105" cy="477350"/>
            </a:xfrm>
            <a:prstGeom prst="rect">
              <a:avLst/>
            </a:prstGeom>
            <a:noFill/>
          </p:spPr>
          <p:txBody>
            <a:bodyPr wrap="square">
              <a:spAutoFit/>
            </a:bodyPr>
            <a:lstStyle/>
            <a:p>
              <a:r>
                <a:rPr lang="en-US" sz="1600" b="1" dirty="0"/>
                <a:t>“Deploy an accurate model to the financial sector for having  effective loan approval processes.”</a:t>
              </a:r>
            </a:p>
          </p:txBody>
        </p:sp>
        <p:sp>
          <p:nvSpPr>
            <p:cNvPr id="14" name="TextBox 13">
              <a:extLst>
                <a:ext uri="{FF2B5EF4-FFF2-40B4-BE49-F238E27FC236}">
                  <a16:creationId xmlns:a16="http://schemas.microsoft.com/office/drawing/2014/main" id="{AA3008D2-122E-2186-D777-31DD694B1374}"/>
                </a:ext>
              </a:extLst>
            </p:cNvPr>
            <p:cNvSpPr txBox="1"/>
            <p:nvPr/>
          </p:nvSpPr>
          <p:spPr>
            <a:xfrm>
              <a:off x="942694" y="1293866"/>
              <a:ext cx="2752369" cy="202111"/>
            </a:xfrm>
            <a:prstGeom prst="rect">
              <a:avLst/>
            </a:prstGeom>
          </p:spPr>
          <p:txBody>
            <a:bodyPr wrap="square" rtlCol="0">
              <a:normAutofit/>
            </a:bodyPr>
            <a:lstStyle/>
            <a:p>
              <a:pPr algn="l"/>
              <a:r>
                <a:rPr lang="en-US" sz="1200" b="1" dirty="0">
                  <a:solidFill>
                    <a:schemeClr val="bg2">
                      <a:lumMod val="50000"/>
                    </a:schemeClr>
                  </a:solidFill>
                </a:rPr>
                <a:t>Secondary Goal</a:t>
              </a:r>
            </a:p>
          </p:txBody>
        </p:sp>
      </p:grpSp>
      <p:sp>
        <p:nvSpPr>
          <p:cNvPr id="21" name="Arrow: Down 20">
            <a:extLst>
              <a:ext uri="{FF2B5EF4-FFF2-40B4-BE49-F238E27FC236}">
                <a16:creationId xmlns:a16="http://schemas.microsoft.com/office/drawing/2014/main" id="{B290DF13-BFB2-BE5A-D46F-341094C03F87}"/>
              </a:ext>
            </a:extLst>
          </p:cNvPr>
          <p:cNvSpPr/>
          <p:nvPr/>
        </p:nvSpPr>
        <p:spPr>
          <a:xfrm>
            <a:off x="1821823" y="2438400"/>
            <a:ext cx="265723" cy="365567"/>
          </a:xfrm>
          <a:prstGeom prst="downArrow">
            <a:avLst/>
          </a:prstGeom>
          <a:solidFill>
            <a:schemeClr val="bg2">
              <a:lumMod val="50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4E4478B4-A674-FE7E-BA7B-48354C15E2F2}"/>
              </a:ext>
            </a:extLst>
          </p:cNvPr>
          <p:cNvPicPr>
            <a:picLocks noChangeAspect="1"/>
          </p:cNvPicPr>
          <p:nvPr/>
        </p:nvPicPr>
        <p:blipFill rotWithShape="1">
          <a:blip r:embed="rId2">
            <a:duotone>
              <a:prstClr val="black"/>
              <a:schemeClr val="bg2">
                <a:lumMod val="50000"/>
                <a:tint val="45000"/>
                <a:satMod val="400000"/>
              </a:schemeClr>
            </a:duotone>
          </a:blip>
          <a:srcRect l="9297" t="51745" r="32036" b="29006"/>
          <a:stretch/>
        </p:blipFill>
        <p:spPr>
          <a:xfrm>
            <a:off x="462612" y="2896366"/>
            <a:ext cx="3109019" cy="745862"/>
          </a:xfrm>
          <a:prstGeom prst="rect">
            <a:avLst/>
          </a:prstGeom>
        </p:spPr>
      </p:pic>
      <p:pic>
        <p:nvPicPr>
          <p:cNvPr id="23" name="Picture 22">
            <a:extLst>
              <a:ext uri="{FF2B5EF4-FFF2-40B4-BE49-F238E27FC236}">
                <a16:creationId xmlns:a16="http://schemas.microsoft.com/office/drawing/2014/main" id="{734BD1C1-A9A0-A437-4D83-E04D6B4B04A6}"/>
              </a:ext>
            </a:extLst>
          </p:cNvPr>
          <p:cNvPicPr>
            <a:picLocks noChangeAspect="1"/>
          </p:cNvPicPr>
          <p:nvPr/>
        </p:nvPicPr>
        <p:blipFill rotWithShape="1">
          <a:blip r:embed="rId3">
            <a:duotone>
              <a:prstClr val="black"/>
              <a:schemeClr val="bg2">
                <a:lumMod val="50000"/>
                <a:tint val="45000"/>
                <a:satMod val="400000"/>
              </a:schemeClr>
            </a:duotone>
          </a:blip>
          <a:srcRect l="9402" t="47347" r="29581" b="34030"/>
          <a:stretch/>
        </p:blipFill>
        <p:spPr>
          <a:xfrm>
            <a:off x="398902" y="3723341"/>
            <a:ext cx="3579129" cy="825751"/>
          </a:xfrm>
          <a:prstGeom prst="rect">
            <a:avLst/>
          </a:prstGeom>
        </p:spPr>
      </p:pic>
      <p:pic>
        <p:nvPicPr>
          <p:cNvPr id="2050" name="Picture 2">
            <a:extLst>
              <a:ext uri="{FF2B5EF4-FFF2-40B4-BE49-F238E27FC236}">
                <a16:creationId xmlns:a16="http://schemas.microsoft.com/office/drawing/2014/main" id="{7B9521FA-06E9-1C7A-8919-6A56D5536D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5199"/>
          <a:stretch/>
        </p:blipFill>
        <p:spPr bwMode="auto">
          <a:xfrm>
            <a:off x="736499" y="1420160"/>
            <a:ext cx="2571750" cy="207331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Down 4">
            <a:extLst>
              <a:ext uri="{FF2B5EF4-FFF2-40B4-BE49-F238E27FC236}">
                <a16:creationId xmlns:a16="http://schemas.microsoft.com/office/drawing/2014/main" id="{72DD4C7E-07E4-8E3A-5A20-60AD1BD47B53}"/>
              </a:ext>
            </a:extLst>
          </p:cNvPr>
          <p:cNvSpPr/>
          <p:nvPr/>
        </p:nvSpPr>
        <p:spPr>
          <a:xfrm>
            <a:off x="5211921" y="2391462"/>
            <a:ext cx="265723" cy="365567"/>
          </a:xfrm>
          <a:prstGeom prst="downArrow">
            <a:avLst/>
          </a:prstGeom>
          <a:solidFill>
            <a:srgbClr val="0028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0F592FD4-AD4C-94E4-0B73-3E64DFA06EF8}"/>
              </a:ext>
            </a:extLst>
          </p:cNvPr>
          <p:cNvGrpSpPr/>
          <p:nvPr/>
        </p:nvGrpSpPr>
        <p:grpSpPr>
          <a:xfrm>
            <a:off x="4475204" y="2864149"/>
            <a:ext cx="2365051" cy="1748362"/>
            <a:chOff x="4475204" y="2864149"/>
            <a:chExt cx="2365051" cy="1748362"/>
          </a:xfrm>
        </p:grpSpPr>
        <p:sp>
          <p:nvSpPr>
            <p:cNvPr id="2" name="TextBox 1">
              <a:extLst>
                <a:ext uri="{FF2B5EF4-FFF2-40B4-BE49-F238E27FC236}">
                  <a16:creationId xmlns:a16="http://schemas.microsoft.com/office/drawing/2014/main" id="{50DCF14D-1D3B-FE0B-201B-99C58D75771E}"/>
                </a:ext>
              </a:extLst>
            </p:cNvPr>
            <p:cNvSpPr txBox="1"/>
            <p:nvPr/>
          </p:nvSpPr>
          <p:spPr>
            <a:xfrm>
              <a:off x="4572000" y="2927568"/>
              <a:ext cx="2268255" cy="1684943"/>
            </a:xfrm>
            <a:prstGeom prst="rect">
              <a:avLst/>
            </a:prstGeom>
          </p:spPr>
          <p:txBody>
            <a:bodyPr wrap="square" rtlCol="0">
              <a:normAutofit/>
            </a:bodyPr>
            <a:lstStyle/>
            <a:p>
              <a:pPr algn="l"/>
              <a:r>
                <a:rPr lang="en-US" dirty="0"/>
                <a:t>These models can increase the effectiveness of lending institutions</a:t>
              </a:r>
            </a:p>
          </p:txBody>
        </p:sp>
        <p:sp>
          <p:nvSpPr>
            <p:cNvPr id="7" name="Rectangle: Rounded Corners 6">
              <a:extLst>
                <a:ext uri="{FF2B5EF4-FFF2-40B4-BE49-F238E27FC236}">
                  <a16:creationId xmlns:a16="http://schemas.microsoft.com/office/drawing/2014/main" id="{D1425467-DDFC-8D76-C247-8828A92E307B}"/>
                </a:ext>
              </a:extLst>
            </p:cNvPr>
            <p:cNvSpPr/>
            <p:nvPr/>
          </p:nvSpPr>
          <p:spPr>
            <a:xfrm>
              <a:off x="4475204" y="2864149"/>
              <a:ext cx="2246027" cy="147338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442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4</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Background</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21031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107483"/>
            <a:ext cx="2431272" cy="648930"/>
            <a:chOff x="6815966" y="107483"/>
            <a:chExt cx="2431272"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005483" y="191728"/>
              <a:ext cx="2241755" cy="309716"/>
            </a:xfrm>
            <a:prstGeom prst="rect">
              <a:avLst/>
            </a:prstGeom>
          </p:spPr>
          <p:txBody>
            <a:bodyPr wrap="square" rtlCol="0">
              <a:noAutofit/>
            </a:bodyPr>
            <a:lstStyle/>
            <a:p>
              <a:pPr algn="l"/>
              <a:r>
                <a:rPr lang="en-US" sz="2400" b="1" dirty="0"/>
                <a:t>INTRODUCTION</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47036" y="984734"/>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40" y="1761681"/>
            <a:ext cx="1836173" cy="454465"/>
            <a:chOff x="6781883" y="107485"/>
            <a:chExt cx="2828909"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369037" y="203303"/>
              <a:ext cx="2241755" cy="309716"/>
            </a:xfrm>
            <a:prstGeom prst="rect">
              <a:avLst/>
            </a:prstGeom>
            <a:noFill/>
          </p:spPr>
          <p:txBody>
            <a:bodyPr wrap="square" rtlCol="0">
              <a:noAutofit/>
            </a:bodyPr>
            <a:lstStyle/>
            <a:p>
              <a:pPr algn="l"/>
              <a:r>
                <a:rPr lang="en-US" sz="1400" b="1" dirty="0">
                  <a:solidFill>
                    <a:schemeClr val="bg2">
                      <a:lumMod val="50000"/>
                    </a:schemeClr>
                  </a:solidFill>
                </a:rPr>
                <a:t> 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39" y="2538628"/>
            <a:ext cx="1934386" cy="454465"/>
            <a:chOff x="6781883" y="107485"/>
            <a:chExt cx="298022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520350" y="191728"/>
              <a:ext cx="2241755" cy="309716"/>
            </a:xfrm>
            <a:prstGeom prst="rect">
              <a:avLst/>
            </a:prstGeom>
            <a:noFill/>
          </p:spPr>
          <p:txBody>
            <a:bodyPr wrap="square" rtlCol="0">
              <a:noAutofit/>
            </a:bodyPr>
            <a:lstStyle/>
            <a:p>
              <a:pPr algn="l"/>
              <a:r>
                <a:rPr lang="en-US" sz="1400" b="1" dirty="0">
                  <a:solidFill>
                    <a:schemeClr val="bg2">
                      <a:lumMod val="50000"/>
                    </a:schemeClr>
                  </a:solidFill>
                </a:rPr>
                <a:t>ETHICS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22" name="Group 21">
            <a:extLst>
              <a:ext uri="{FF2B5EF4-FFF2-40B4-BE49-F238E27FC236}">
                <a16:creationId xmlns:a16="http://schemas.microsoft.com/office/drawing/2014/main" id="{8A3AE293-4CE3-EC0B-0210-4C817F124A17}"/>
              </a:ext>
            </a:extLst>
          </p:cNvPr>
          <p:cNvGrpSpPr/>
          <p:nvPr/>
        </p:nvGrpSpPr>
        <p:grpSpPr>
          <a:xfrm>
            <a:off x="4897234" y="1043732"/>
            <a:ext cx="2098042" cy="3179395"/>
            <a:chOff x="5225845" y="1043732"/>
            <a:chExt cx="2098042" cy="3179395"/>
          </a:xfrm>
        </p:grpSpPr>
        <p:cxnSp>
          <p:nvCxnSpPr>
            <p:cNvPr id="7" name="Straight Arrow Connector 6">
              <a:extLst>
                <a:ext uri="{FF2B5EF4-FFF2-40B4-BE49-F238E27FC236}">
                  <a16:creationId xmlns:a16="http://schemas.microsoft.com/office/drawing/2014/main" id="{8FD2F26C-041A-1A7F-C0F6-FE445B27E121}"/>
                </a:ext>
              </a:extLst>
            </p:cNvPr>
            <p:cNvCxnSpPr>
              <a:cxnSpLocks/>
            </p:cNvCxnSpPr>
            <p:nvPr/>
          </p:nvCxnSpPr>
          <p:spPr>
            <a:xfrm flipV="1">
              <a:off x="5228303" y="1696065"/>
              <a:ext cx="481175" cy="604683"/>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AB3F3DC-EB9C-9F38-09E9-422B66BD600C}"/>
                </a:ext>
              </a:extLst>
            </p:cNvPr>
            <p:cNvCxnSpPr>
              <a:cxnSpLocks/>
            </p:cNvCxnSpPr>
            <p:nvPr/>
          </p:nvCxnSpPr>
          <p:spPr>
            <a:xfrm>
              <a:off x="5225845" y="2770240"/>
              <a:ext cx="481175" cy="604683"/>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28CAC29-CB4C-5ABC-FAC8-E34A5DE7E914}"/>
                </a:ext>
              </a:extLst>
            </p:cNvPr>
            <p:cNvSpPr/>
            <p:nvPr/>
          </p:nvSpPr>
          <p:spPr>
            <a:xfrm>
              <a:off x="5854611" y="1056265"/>
              <a:ext cx="1280160" cy="1280160"/>
            </a:xfrm>
            <a:prstGeom prst="ellipse">
              <a:avLst/>
            </a:prstGeom>
            <a:no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02CCAA7-377D-7232-FE27-56BC9BC609C0}"/>
                </a:ext>
              </a:extLst>
            </p:cNvPr>
            <p:cNvSpPr/>
            <p:nvPr/>
          </p:nvSpPr>
          <p:spPr>
            <a:xfrm>
              <a:off x="5808890" y="2851527"/>
              <a:ext cx="1371600" cy="1371600"/>
            </a:xfrm>
            <a:prstGeom prst="ellipse">
              <a:avLst/>
            </a:prstGeom>
            <a:no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1A6D9C55-B978-3FBF-30B7-6C1019F09C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5494" y="1043732"/>
              <a:ext cx="1658393" cy="12748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22F30D3-96BC-9446-4DB2-DE48C6E6B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5881" y="2859816"/>
              <a:ext cx="1280160" cy="12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CEB2E404-5F3C-68AD-4638-7A59D5CA2315}"/>
              </a:ext>
            </a:extLst>
          </p:cNvPr>
          <p:cNvGrpSpPr/>
          <p:nvPr/>
        </p:nvGrpSpPr>
        <p:grpSpPr>
          <a:xfrm>
            <a:off x="518245" y="1556335"/>
            <a:ext cx="3960986" cy="2030830"/>
            <a:chOff x="257434" y="691267"/>
            <a:chExt cx="6956165" cy="3271620"/>
          </a:xfrm>
        </p:grpSpPr>
        <p:grpSp>
          <p:nvGrpSpPr>
            <p:cNvPr id="10" name="Group 9">
              <a:extLst>
                <a:ext uri="{FF2B5EF4-FFF2-40B4-BE49-F238E27FC236}">
                  <a16:creationId xmlns:a16="http://schemas.microsoft.com/office/drawing/2014/main" id="{9E6D76F4-8AE6-4F45-D857-7E38AE3197A5}"/>
                </a:ext>
              </a:extLst>
            </p:cNvPr>
            <p:cNvGrpSpPr/>
            <p:nvPr/>
          </p:nvGrpSpPr>
          <p:grpSpPr>
            <a:xfrm>
              <a:off x="257434" y="1780958"/>
              <a:ext cx="1097280" cy="1097280"/>
              <a:chOff x="1248953" y="2425467"/>
              <a:chExt cx="1371600" cy="1371600"/>
            </a:xfrm>
          </p:grpSpPr>
          <p:pic>
            <p:nvPicPr>
              <p:cNvPr id="62" name="Picture 61">
                <a:extLst>
                  <a:ext uri="{FF2B5EF4-FFF2-40B4-BE49-F238E27FC236}">
                    <a16:creationId xmlns:a16="http://schemas.microsoft.com/office/drawing/2014/main" id="{0E01DACC-DE4A-6496-675D-CED6E44991E2}"/>
                  </a:ext>
                </a:extLst>
              </p:cNvPr>
              <p:cNvPicPr>
                <a:picLocks noChangeAspect="1"/>
              </p:cNvPicPr>
              <p:nvPr/>
            </p:nvPicPr>
            <p:blipFill>
              <a:blip r:embed="rId4"/>
              <a:stretch>
                <a:fillRect/>
              </a:stretch>
            </p:blipFill>
            <p:spPr>
              <a:xfrm>
                <a:off x="1461054" y="2527613"/>
                <a:ext cx="1067461" cy="1074348"/>
              </a:xfrm>
              <a:prstGeom prst="rect">
                <a:avLst/>
              </a:prstGeom>
            </p:spPr>
          </p:pic>
          <p:sp>
            <p:nvSpPr>
              <p:cNvPr id="63" name="Oval 62">
                <a:extLst>
                  <a:ext uri="{FF2B5EF4-FFF2-40B4-BE49-F238E27FC236}">
                    <a16:creationId xmlns:a16="http://schemas.microsoft.com/office/drawing/2014/main" id="{7F599459-58F0-1714-6665-FAF420356F4E}"/>
                  </a:ext>
                </a:extLst>
              </p:cNvPr>
              <p:cNvSpPr/>
              <p:nvPr/>
            </p:nvSpPr>
            <p:spPr>
              <a:xfrm>
                <a:off x="1248953" y="2425467"/>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9CFE50B6-223E-7383-F5BD-321C54BC923F}"/>
                </a:ext>
              </a:extLst>
            </p:cNvPr>
            <p:cNvGrpSpPr/>
            <p:nvPr/>
          </p:nvGrpSpPr>
          <p:grpSpPr>
            <a:xfrm>
              <a:off x="1722155" y="1780958"/>
              <a:ext cx="1097280" cy="1097280"/>
              <a:chOff x="1654598" y="1269381"/>
              <a:chExt cx="1439045" cy="1371600"/>
            </a:xfrm>
          </p:grpSpPr>
          <p:sp>
            <p:nvSpPr>
              <p:cNvPr id="56" name="Oval 55">
                <a:extLst>
                  <a:ext uri="{FF2B5EF4-FFF2-40B4-BE49-F238E27FC236}">
                    <a16:creationId xmlns:a16="http://schemas.microsoft.com/office/drawing/2014/main" id="{9A40FF85-BBC2-B31D-0017-51C6C600C13E}"/>
                  </a:ext>
                </a:extLst>
              </p:cNvPr>
              <p:cNvSpPr/>
              <p:nvPr/>
            </p:nvSpPr>
            <p:spPr>
              <a:xfrm>
                <a:off x="1654598" y="1269381"/>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87328406-B604-E386-6D55-6EE67BDE3ECA}"/>
                  </a:ext>
                </a:extLst>
              </p:cNvPr>
              <p:cNvPicPr>
                <a:picLocks noChangeAspect="1"/>
              </p:cNvPicPr>
              <p:nvPr/>
            </p:nvPicPr>
            <p:blipFill rotWithShape="1">
              <a:blip r:embed="rId5"/>
              <a:srcRect l="2073" t="8667" r="-2073" b="14271"/>
              <a:stretch/>
            </p:blipFill>
            <p:spPr>
              <a:xfrm>
                <a:off x="1762797" y="1359943"/>
                <a:ext cx="1330846" cy="1085891"/>
              </a:xfrm>
              <a:prstGeom prst="rect">
                <a:avLst/>
              </a:prstGeom>
            </p:spPr>
          </p:pic>
        </p:grpSp>
        <p:grpSp>
          <p:nvGrpSpPr>
            <p:cNvPr id="24" name="Group 23">
              <a:extLst>
                <a:ext uri="{FF2B5EF4-FFF2-40B4-BE49-F238E27FC236}">
                  <a16:creationId xmlns:a16="http://schemas.microsoft.com/office/drawing/2014/main" id="{FF352897-F997-80F4-0766-F685EB7FB412}"/>
                </a:ext>
              </a:extLst>
            </p:cNvPr>
            <p:cNvGrpSpPr/>
            <p:nvPr/>
          </p:nvGrpSpPr>
          <p:grpSpPr>
            <a:xfrm>
              <a:off x="3186876" y="1804373"/>
              <a:ext cx="1097280" cy="1097280"/>
              <a:chOff x="1979704" y="3049365"/>
              <a:chExt cx="1371600" cy="1371600"/>
            </a:xfrm>
          </p:grpSpPr>
          <p:sp>
            <p:nvSpPr>
              <p:cNvPr id="54" name="Oval 53">
                <a:extLst>
                  <a:ext uri="{FF2B5EF4-FFF2-40B4-BE49-F238E27FC236}">
                    <a16:creationId xmlns:a16="http://schemas.microsoft.com/office/drawing/2014/main" id="{3DA1418B-5EBB-3EE5-FC19-16BE9D7F0F9A}"/>
                  </a:ext>
                </a:extLst>
              </p:cNvPr>
              <p:cNvSpPr/>
              <p:nvPr/>
            </p:nvSpPr>
            <p:spPr>
              <a:xfrm>
                <a:off x="1979704" y="3049365"/>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2">
                <a:extLst>
                  <a:ext uri="{FF2B5EF4-FFF2-40B4-BE49-F238E27FC236}">
                    <a16:creationId xmlns:a16="http://schemas.microsoft.com/office/drawing/2014/main" id="{501212BA-954A-E6AC-1D88-4A153BDD2C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8419" y="3091858"/>
                <a:ext cx="1085891" cy="10858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816FF845-F294-DD75-1C11-767C6695C387}"/>
                </a:ext>
              </a:extLst>
            </p:cNvPr>
            <p:cNvGrpSpPr/>
            <p:nvPr/>
          </p:nvGrpSpPr>
          <p:grpSpPr>
            <a:xfrm>
              <a:off x="4651597" y="1761681"/>
              <a:ext cx="1097280" cy="1097280"/>
              <a:chOff x="3886200" y="3374573"/>
              <a:chExt cx="1371600" cy="1371600"/>
            </a:xfrm>
          </p:grpSpPr>
          <p:sp>
            <p:nvSpPr>
              <p:cNvPr id="45" name="Oval 44">
                <a:extLst>
                  <a:ext uri="{FF2B5EF4-FFF2-40B4-BE49-F238E27FC236}">
                    <a16:creationId xmlns:a16="http://schemas.microsoft.com/office/drawing/2014/main" id="{60394925-C93E-5EE7-9E3C-812206CDE9D3}"/>
                  </a:ext>
                </a:extLst>
              </p:cNvPr>
              <p:cNvSpPr/>
              <p:nvPr/>
            </p:nvSpPr>
            <p:spPr>
              <a:xfrm>
                <a:off x="3886200" y="3374573"/>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6">
                <a:extLst>
                  <a:ext uri="{FF2B5EF4-FFF2-40B4-BE49-F238E27FC236}">
                    <a16:creationId xmlns:a16="http://schemas.microsoft.com/office/drawing/2014/main" id="{5D00CA27-A8D8-8844-AA2C-9D0570E989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6180" y="3517490"/>
                <a:ext cx="1022799" cy="10227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B9B6AAE1-5582-D72A-8286-4B5493489C49}"/>
                </a:ext>
              </a:extLst>
            </p:cNvPr>
            <p:cNvGrpSpPr/>
            <p:nvPr/>
          </p:nvGrpSpPr>
          <p:grpSpPr>
            <a:xfrm>
              <a:off x="6116319" y="1742617"/>
              <a:ext cx="1097280" cy="1097280"/>
              <a:chOff x="5518438" y="2406058"/>
              <a:chExt cx="1371600" cy="1371600"/>
            </a:xfrm>
          </p:grpSpPr>
          <p:sp>
            <p:nvSpPr>
              <p:cNvPr id="42" name="Oval 41">
                <a:extLst>
                  <a:ext uri="{FF2B5EF4-FFF2-40B4-BE49-F238E27FC236}">
                    <a16:creationId xmlns:a16="http://schemas.microsoft.com/office/drawing/2014/main" id="{907C9E05-6E59-6BE1-1A21-694C742A3180}"/>
                  </a:ext>
                </a:extLst>
              </p:cNvPr>
              <p:cNvSpPr/>
              <p:nvPr/>
            </p:nvSpPr>
            <p:spPr>
              <a:xfrm>
                <a:off x="5518438" y="2406058"/>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2830C261-8F20-4928-1E24-2D3B487D0EF6}"/>
                  </a:ext>
                </a:extLst>
              </p:cNvPr>
              <p:cNvPicPr>
                <a:picLocks noChangeAspect="1"/>
              </p:cNvPicPr>
              <p:nvPr/>
            </p:nvPicPr>
            <p:blipFill>
              <a:blip r:embed="rId8"/>
              <a:stretch>
                <a:fillRect/>
              </a:stretch>
            </p:blipFill>
            <p:spPr>
              <a:xfrm>
                <a:off x="5612306" y="2466758"/>
                <a:ext cx="1138039" cy="1138039"/>
              </a:xfrm>
              <a:prstGeom prst="rect">
                <a:avLst/>
              </a:prstGeom>
            </p:spPr>
          </p:pic>
        </p:grpSp>
        <p:pic>
          <p:nvPicPr>
            <p:cNvPr id="27" name="Picture 2">
              <a:extLst>
                <a:ext uri="{FF2B5EF4-FFF2-40B4-BE49-F238E27FC236}">
                  <a16:creationId xmlns:a16="http://schemas.microsoft.com/office/drawing/2014/main" id="{6F83F9C3-3EBF-2809-367A-4A00E204896D}"/>
                </a:ext>
              </a:extLst>
            </p:cNvPr>
            <p:cNvPicPr>
              <a:picLocks noChangeAspect="1" noChangeArrowheads="1"/>
            </p:cNvPicPr>
            <p:nvPr/>
          </p:nvPicPr>
          <p:blipFill>
            <a:blip r:embed="rId9">
              <a:duotone>
                <a:prstClr val="black"/>
                <a:schemeClr val="accent1">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a:off x="616003" y="2251714"/>
              <a:ext cx="1677652" cy="171117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1813CC0C-CAC4-664E-1D96-3093AF9C594F}"/>
                </a:ext>
              </a:extLst>
            </p:cNvPr>
            <p:cNvPicPr>
              <a:picLocks noChangeAspect="1" noChangeArrowheads="1"/>
            </p:cNvPicPr>
            <p:nvPr/>
          </p:nvPicPr>
          <p:blipFill>
            <a:blip r:embed="rId9">
              <a:duotone>
                <a:prstClr val="black"/>
                <a:schemeClr val="accent1">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a:off x="3576446" y="2229894"/>
              <a:ext cx="1677652" cy="171117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0D0989DC-165B-2E57-9F7F-79F18AA13886}"/>
                </a:ext>
              </a:extLst>
            </p:cNvPr>
            <p:cNvPicPr>
              <a:picLocks noChangeAspect="1" noChangeArrowheads="1"/>
            </p:cNvPicPr>
            <p:nvPr/>
          </p:nvPicPr>
          <p:blipFill>
            <a:blip r:embed="rId9">
              <a:duotone>
                <a:prstClr val="black"/>
                <a:schemeClr val="accent1">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rot="21324722" flipV="1">
              <a:off x="2137190" y="731129"/>
              <a:ext cx="1677652" cy="171117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1353BA67-5F72-2168-8AA7-CF55DEF412B7}"/>
                </a:ext>
              </a:extLst>
            </p:cNvPr>
            <p:cNvPicPr>
              <a:picLocks noChangeAspect="1" noChangeArrowheads="1"/>
            </p:cNvPicPr>
            <p:nvPr/>
          </p:nvPicPr>
          <p:blipFill>
            <a:blip r:embed="rId9">
              <a:duotone>
                <a:prstClr val="black"/>
                <a:schemeClr val="accent1">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rot="21324722" flipV="1">
              <a:off x="5068878" y="691267"/>
              <a:ext cx="1677652" cy="17111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093289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40</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Outcomes with Project’s Goals </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521208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40255" y="1638453"/>
            <a:ext cx="2910936" cy="648930"/>
            <a:chOff x="6815966" y="107483"/>
            <a:chExt cx="291093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485147" y="179858"/>
              <a:ext cx="2241755" cy="309716"/>
            </a:xfrm>
            <a:prstGeom prst="rect">
              <a:avLst/>
            </a:prstGeom>
          </p:spPr>
          <p:txBody>
            <a:bodyPr wrap="square" rtlCol="0">
              <a:noAutofit/>
            </a:bodyPr>
            <a:lstStyle/>
            <a:p>
              <a:pPr algn="l"/>
              <a:r>
                <a:rPr lang="en-US" sz="2400" b="1" dirty="0"/>
                <a:t>RESULTS</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2" y="155797"/>
            <a:ext cx="1651816" cy="454465"/>
            <a:chOff x="6781883" y="107485"/>
            <a:chExt cx="2544881"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85009"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17544" y="897125"/>
            <a:ext cx="1651815" cy="454465"/>
            <a:chOff x="6781883" y="107485"/>
            <a:chExt cx="2544877"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085005" y="198249"/>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8" name="Group 7">
            <a:extLst>
              <a:ext uri="{FF2B5EF4-FFF2-40B4-BE49-F238E27FC236}">
                <a16:creationId xmlns:a16="http://schemas.microsoft.com/office/drawing/2014/main" id="{18BD7F82-F428-65FB-BF9A-04BFB74953F8}"/>
              </a:ext>
            </a:extLst>
          </p:cNvPr>
          <p:cNvGrpSpPr/>
          <p:nvPr/>
        </p:nvGrpSpPr>
        <p:grpSpPr>
          <a:xfrm>
            <a:off x="736499" y="1190449"/>
            <a:ext cx="2615113" cy="1149085"/>
            <a:chOff x="900825" y="1293866"/>
            <a:chExt cx="6421105" cy="660069"/>
          </a:xfrm>
        </p:grpSpPr>
        <p:sp>
          <p:nvSpPr>
            <p:cNvPr id="3" name="TextBox 2">
              <a:extLst>
                <a:ext uri="{FF2B5EF4-FFF2-40B4-BE49-F238E27FC236}">
                  <a16:creationId xmlns:a16="http://schemas.microsoft.com/office/drawing/2014/main" id="{D98EC253-EED8-2680-9E61-5CF5CC323D14}"/>
                </a:ext>
              </a:extLst>
            </p:cNvPr>
            <p:cNvSpPr txBox="1"/>
            <p:nvPr/>
          </p:nvSpPr>
          <p:spPr>
            <a:xfrm>
              <a:off x="900825" y="1476585"/>
              <a:ext cx="6421105" cy="477350"/>
            </a:xfrm>
            <a:prstGeom prst="rect">
              <a:avLst/>
            </a:prstGeom>
            <a:noFill/>
          </p:spPr>
          <p:txBody>
            <a:bodyPr wrap="square">
              <a:spAutoFit/>
            </a:bodyPr>
            <a:lstStyle/>
            <a:p>
              <a:pPr algn="just"/>
              <a:r>
                <a:rPr lang="en-US" sz="1600" b="1" dirty="0">
                  <a:solidFill>
                    <a:schemeClr val="bg2">
                      <a:lumMod val="50000"/>
                    </a:schemeClr>
                  </a:solidFill>
                </a:rPr>
                <a:t>“Develop robust, accurate, and effective ML models, for predicting loan statuses.”</a:t>
              </a:r>
            </a:p>
          </p:txBody>
        </p:sp>
        <p:sp>
          <p:nvSpPr>
            <p:cNvPr id="6" name="TextBox 5">
              <a:extLst>
                <a:ext uri="{FF2B5EF4-FFF2-40B4-BE49-F238E27FC236}">
                  <a16:creationId xmlns:a16="http://schemas.microsoft.com/office/drawing/2014/main" id="{C3AE67A7-9428-5AC4-4325-1A34D2729E95}"/>
                </a:ext>
              </a:extLst>
            </p:cNvPr>
            <p:cNvSpPr txBox="1"/>
            <p:nvPr/>
          </p:nvSpPr>
          <p:spPr>
            <a:xfrm>
              <a:off x="942694" y="1293866"/>
              <a:ext cx="2752369" cy="202111"/>
            </a:xfrm>
            <a:prstGeom prst="rect">
              <a:avLst/>
            </a:prstGeom>
          </p:spPr>
          <p:txBody>
            <a:bodyPr wrap="square" rtlCol="0">
              <a:normAutofit/>
            </a:bodyPr>
            <a:lstStyle/>
            <a:p>
              <a:pPr algn="l"/>
              <a:r>
                <a:rPr lang="en-US" sz="1200" b="1" dirty="0">
                  <a:solidFill>
                    <a:schemeClr val="bg2">
                      <a:lumMod val="50000"/>
                    </a:schemeClr>
                  </a:solidFill>
                </a:rPr>
                <a:t>Primary Goal</a:t>
              </a:r>
            </a:p>
          </p:txBody>
        </p:sp>
      </p:grpSp>
      <p:grpSp>
        <p:nvGrpSpPr>
          <p:cNvPr id="12" name="Group 11">
            <a:extLst>
              <a:ext uri="{FF2B5EF4-FFF2-40B4-BE49-F238E27FC236}">
                <a16:creationId xmlns:a16="http://schemas.microsoft.com/office/drawing/2014/main" id="{3DD6706C-25C6-85D1-458E-C486798E65BC}"/>
              </a:ext>
            </a:extLst>
          </p:cNvPr>
          <p:cNvGrpSpPr/>
          <p:nvPr/>
        </p:nvGrpSpPr>
        <p:grpSpPr>
          <a:xfrm>
            <a:off x="3712481" y="1178941"/>
            <a:ext cx="3161070" cy="1149085"/>
            <a:chOff x="900825" y="1293866"/>
            <a:chExt cx="6421105" cy="660069"/>
          </a:xfrm>
        </p:grpSpPr>
        <p:sp>
          <p:nvSpPr>
            <p:cNvPr id="13" name="TextBox 12">
              <a:extLst>
                <a:ext uri="{FF2B5EF4-FFF2-40B4-BE49-F238E27FC236}">
                  <a16:creationId xmlns:a16="http://schemas.microsoft.com/office/drawing/2014/main" id="{34B289F7-AFC8-FA94-9850-1BF8158423C1}"/>
                </a:ext>
              </a:extLst>
            </p:cNvPr>
            <p:cNvSpPr txBox="1"/>
            <p:nvPr/>
          </p:nvSpPr>
          <p:spPr>
            <a:xfrm>
              <a:off x="900825" y="1476585"/>
              <a:ext cx="6421105" cy="477350"/>
            </a:xfrm>
            <a:prstGeom prst="rect">
              <a:avLst/>
            </a:prstGeom>
            <a:noFill/>
          </p:spPr>
          <p:txBody>
            <a:bodyPr wrap="square">
              <a:spAutoFit/>
            </a:bodyPr>
            <a:lstStyle/>
            <a:p>
              <a:r>
                <a:rPr lang="en-US" sz="1600" b="1" dirty="0">
                  <a:solidFill>
                    <a:schemeClr val="bg2">
                      <a:lumMod val="50000"/>
                    </a:schemeClr>
                  </a:solidFill>
                </a:rPr>
                <a:t>“Deploy an accurate model to the financial sector for having  effective loan approval processes.”</a:t>
              </a:r>
            </a:p>
          </p:txBody>
        </p:sp>
        <p:sp>
          <p:nvSpPr>
            <p:cNvPr id="14" name="TextBox 13">
              <a:extLst>
                <a:ext uri="{FF2B5EF4-FFF2-40B4-BE49-F238E27FC236}">
                  <a16:creationId xmlns:a16="http://schemas.microsoft.com/office/drawing/2014/main" id="{AA3008D2-122E-2186-D777-31DD694B1374}"/>
                </a:ext>
              </a:extLst>
            </p:cNvPr>
            <p:cNvSpPr txBox="1"/>
            <p:nvPr/>
          </p:nvSpPr>
          <p:spPr>
            <a:xfrm>
              <a:off x="942694" y="1293866"/>
              <a:ext cx="2752369" cy="202111"/>
            </a:xfrm>
            <a:prstGeom prst="rect">
              <a:avLst/>
            </a:prstGeom>
          </p:spPr>
          <p:txBody>
            <a:bodyPr wrap="square" rtlCol="0">
              <a:normAutofit/>
            </a:bodyPr>
            <a:lstStyle/>
            <a:p>
              <a:pPr algn="l"/>
              <a:r>
                <a:rPr lang="en-US" sz="1200" b="1" dirty="0">
                  <a:solidFill>
                    <a:schemeClr val="bg2">
                      <a:lumMod val="50000"/>
                    </a:schemeClr>
                  </a:solidFill>
                </a:rPr>
                <a:t>Secondary Goal</a:t>
              </a:r>
            </a:p>
          </p:txBody>
        </p:sp>
      </p:grpSp>
      <p:sp>
        <p:nvSpPr>
          <p:cNvPr id="21" name="Arrow: Down 20">
            <a:extLst>
              <a:ext uri="{FF2B5EF4-FFF2-40B4-BE49-F238E27FC236}">
                <a16:creationId xmlns:a16="http://schemas.microsoft.com/office/drawing/2014/main" id="{B290DF13-BFB2-BE5A-D46F-341094C03F87}"/>
              </a:ext>
            </a:extLst>
          </p:cNvPr>
          <p:cNvSpPr/>
          <p:nvPr/>
        </p:nvSpPr>
        <p:spPr>
          <a:xfrm>
            <a:off x="1821823" y="2438400"/>
            <a:ext cx="265723" cy="365567"/>
          </a:xfrm>
          <a:prstGeom prst="downArrow">
            <a:avLst/>
          </a:prstGeom>
          <a:solidFill>
            <a:schemeClr val="bg2">
              <a:lumMod val="50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4E4478B4-A674-FE7E-BA7B-48354C15E2F2}"/>
              </a:ext>
            </a:extLst>
          </p:cNvPr>
          <p:cNvPicPr>
            <a:picLocks noChangeAspect="1"/>
          </p:cNvPicPr>
          <p:nvPr/>
        </p:nvPicPr>
        <p:blipFill rotWithShape="1">
          <a:blip r:embed="rId2">
            <a:duotone>
              <a:prstClr val="black"/>
              <a:schemeClr val="bg2">
                <a:lumMod val="50000"/>
                <a:tint val="45000"/>
                <a:satMod val="400000"/>
              </a:schemeClr>
            </a:duotone>
          </a:blip>
          <a:srcRect l="9297" t="51745" r="32036" b="29006"/>
          <a:stretch/>
        </p:blipFill>
        <p:spPr>
          <a:xfrm>
            <a:off x="462612" y="2896366"/>
            <a:ext cx="3109019" cy="745862"/>
          </a:xfrm>
          <a:prstGeom prst="rect">
            <a:avLst/>
          </a:prstGeom>
        </p:spPr>
      </p:pic>
      <p:pic>
        <p:nvPicPr>
          <p:cNvPr id="23" name="Picture 22">
            <a:extLst>
              <a:ext uri="{FF2B5EF4-FFF2-40B4-BE49-F238E27FC236}">
                <a16:creationId xmlns:a16="http://schemas.microsoft.com/office/drawing/2014/main" id="{734BD1C1-A9A0-A437-4D83-E04D6B4B04A6}"/>
              </a:ext>
            </a:extLst>
          </p:cNvPr>
          <p:cNvPicPr>
            <a:picLocks noChangeAspect="1"/>
          </p:cNvPicPr>
          <p:nvPr/>
        </p:nvPicPr>
        <p:blipFill rotWithShape="1">
          <a:blip r:embed="rId3">
            <a:duotone>
              <a:prstClr val="black"/>
              <a:schemeClr val="bg2">
                <a:lumMod val="50000"/>
                <a:tint val="45000"/>
                <a:satMod val="400000"/>
              </a:schemeClr>
            </a:duotone>
          </a:blip>
          <a:srcRect l="9402" t="47347" r="29581" b="34030"/>
          <a:stretch/>
        </p:blipFill>
        <p:spPr>
          <a:xfrm>
            <a:off x="398902" y="3723341"/>
            <a:ext cx="3579129" cy="825751"/>
          </a:xfrm>
          <a:prstGeom prst="rect">
            <a:avLst/>
          </a:prstGeom>
        </p:spPr>
      </p:pic>
      <p:pic>
        <p:nvPicPr>
          <p:cNvPr id="2050" name="Picture 2">
            <a:extLst>
              <a:ext uri="{FF2B5EF4-FFF2-40B4-BE49-F238E27FC236}">
                <a16:creationId xmlns:a16="http://schemas.microsoft.com/office/drawing/2014/main" id="{7B9521FA-06E9-1C7A-8919-6A56D5536D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5199"/>
          <a:stretch/>
        </p:blipFill>
        <p:spPr bwMode="auto">
          <a:xfrm>
            <a:off x="736499" y="1420160"/>
            <a:ext cx="2571750" cy="207331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Down 4">
            <a:extLst>
              <a:ext uri="{FF2B5EF4-FFF2-40B4-BE49-F238E27FC236}">
                <a16:creationId xmlns:a16="http://schemas.microsoft.com/office/drawing/2014/main" id="{72DD4C7E-07E4-8E3A-5A20-60AD1BD47B53}"/>
              </a:ext>
            </a:extLst>
          </p:cNvPr>
          <p:cNvSpPr/>
          <p:nvPr/>
        </p:nvSpPr>
        <p:spPr>
          <a:xfrm>
            <a:off x="5211921" y="2391462"/>
            <a:ext cx="265723" cy="365567"/>
          </a:xfrm>
          <a:prstGeom prst="downArrow">
            <a:avLst/>
          </a:prstGeom>
          <a:solidFill>
            <a:schemeClr val="bg2">
              <a:lumMod val="50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0F592FD4-AD4C-94E4-0B73-3E64DFA06EF8}"/>
              </a:ext>
            </a:extLst>
          </p:cNvPr>
          <p:cNvGrpSpPr/>
          <p:nvPr/>
        </p:nvGrpSpPr>
        <p:grpSpPr>
          <a:xfrm>
            <a:off x="4475204" y="2864149"/>
            <a:ext cx="2365051" cy="1748362"/>
            <a:chOff x="4475204" y="2864149"/>
            <a:chExt cx="2365051" cy="1748362"/>
          </a:xfrm>
        </p:grpSpPr>
        <p:sp>
          <p:nvSpPr>
            <p:cNvPr id="2" name="TextBox 1">
              <a:extLst>
                <a:ext uri="{FF2B5EF4-FFF2-40B4-BE49-F238E27FC236}">
                  <a16:creationId xmlns:a16="http://schemas.microsoft.com/office/drawing/2014/main" id="{50DCF14D-1D3B-FE0B-201B-99C58D75771E}"/>
                </a:ext>
              </a:extLst>
            </p:cNvPr>
            <p:cNvSpPr txBox="1"/>
            <p:nvPr/>
          </p:nvSpPr>
          <p:spPr>
            <a:xfrm>
              <a:off x="4572000" y="2927568"/>
              <a:ext cx="2268255" cy="1684943"/>
            </a:xfrm>
            <a:prstGeom prst="rect">
              <a:avLst/>
            </a:prstGeom>
            <a:ln>
              <a:noFill/>
            </a:ln>
          </p:spPr>
          <p:txBody>
            <a:bodyPr wrap="square" rtlCol="0">
              <a:normAutofit/>
            </a:bodyPr>
            <a:lstStyle/>
            <a:p>
              <a:pPr algn="l"/>
              <a:r>
                <a:rPr lang="en-US" dirty="0">
                  <a:solidFill>
                    <a:schemeClr val="bg2">
                      <a:lumMod val="50000"/>
                    </a:schemeClr>
                  </a:solidFill>
                </a:rPr>
                <a:t>These models can increase the effectiveness of lending institutions</a:t>
              </a:r>
            </a:p>
          </p:txBody>
        </p:sp>
        <p:sp>
          <p:nvSpPr>
            <p:cNvPr id="7" name="Rectangle: Rounded Corners 6">
              <a:extLst>
                <a:ext uri="{FF2B5EF4-FFF2-40B4-BE49-F238E27FC236}">
                  <a16:creationId xmlns:a16="http://schemas.microsoft.com/office/drawing/2014/main" id="{D1425467-DDFC-8D76-C247-8828A92E307B}"/>
                </a:ext>
              </a:extLst>
            </p:cNvPr>
            <p:cNvSpPr/>
            <p:nvPr/>
          </p:nvSpPr>
          <p:spPr>
            <a:xfrm>
              <a:off x="4475204" y="2864149"/>
              <a:ext cx="2246027" cy="1473389"/>
            </a:xfrm>
            <a:prstGeom prst="roundRect">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
            <a:extLst>
              <a:ext uri="{FF2B5EF4-FFF2-40B4-BE49-F238E27FC236}">
                <a16:creationId xmlns:a16="http://schemas.microsoft.com/office/drawing/2014/main" id="{E4FFF651-201E-0C3A-A522-E6DCE3CD8B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5199"/>
          <a:stretch/>
        </p:blipFill>
        <p:spPr bwMode="auto">
          <a:xfrm>
            <a:off x="4175268" y="1469489"/>
            <a:ext cx="2571750" cy="2073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96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41</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Accuracy of The Models</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41148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40255" y="1638453"/>
            <a:ext cx="2910936" cy="648930"/>
            <a:chOff x="6815966" y="107483"/>
            <a:chExt cx="291093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485147" y="179858"/>
              <a:ext cx="2241755" cy="309716"/>
            </a:xfrm>
            <a:prstGeom prst="rect">
              <a:avLst/>
            </a:prstGeom>
          </p:spPr>
          <p:txBody>
            <a:bodyPr wrap="square" rtlCol="0">
              <a:noAutofit/>
            </a:bodyPr>
            <a:lstStyle/>
            <a:p>
              <a:pPr algn="l"/>
              <a:r>
                <a:rPr lang="en-US" sz="2400" b="1" dirty="0"/>
                <a:t>RESULTS</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2" y="155797"/>
            <a:ext cx="1651816" cy="454465"/>
            <a:chOff x="6781883" y="107485"/>
            <a:chExt cx="2544881"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85009"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17544" y="897125"/>
            <a:ext cx="1651815" cy="454465"/>
            <a:chOff x="6781883" y="107485"/>
            <a:chExt cx="2544877"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085005" y="198249"/>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pic>
        <p:nvPicPr>
          <p:cNvPr id="5" name="Picture 4">
            <a:extLst>
              <a:ext uri="{FF2B5EF4-FFF2-40B4-BE49-F238E27FC236}">
                <a16:creationId xmlns:a16="http://schemas.microsoft.com/office/drawing/2014/main" id="{26B2BF97-3C33-D510-4A7F-332F1F768B84}"/>
              </a:ext>
            </a:extLst>
          </p:cNvPr>
          <p:cNvPicPr>
            <a:picLocks noChangeAspect="1"/>
          </p:cNvPicPr>
          <p:nvPr/>
        </p:nvPicPr>
        <p:blipFill rotWithShape="1">
          <a:blip r:embed="rId2"/>
          <a:srcRect l="9297" t="51745" r="32036" b="29006"/>
          <a:stretch/>
        </p:blipFill>
        <p:spPr>
          <a:xfrm>
            <a:off x="347810" y="1045271"/>
            <a:ext cx="6428001" cy="1186362"/>
          </a:xfrm>
          <a:prstGeom prst="rect">
            <a:avLst/>
          </a:prstGeom>
        </p:spPr>
      </p:pic>
      <p:pic>
        <p:nvPicPr>
          <p:cNvPr id="6" name="Picture 5">
            <a:extLst>
              <a:ext uri="{FF2B5EF4-FFF2-40B4-BE49-F238E27FC236}">
                <a16:creationId xmlns:a16="http://schemas.microsoft.com/office/drawing/2014/main" id="{0B8BE2F2-E4DF-6C41-31F0-7A1A7F1BDEBD}"/>
              </a:ext>
            </a:extLst>
          </p:cNvPr>
          <p:cNvPicPr>
            <a:picLocks noChangeAspect="1"/>
          </p:cNvPicPr>
          <p:nvPr/>
        </p:nvPicPr>
        <p:blipFill rotWithShape="1">
          <a:blip r:embed="rId3"/>
          <a:srcRect l="9402" t="47347" r="27863" b="34030"/>
          <a:stretch/>
        </p:blipFill>
        <p:spPr>
          <a:xfrm>
            <a:off x="347810" y="2638801"/>
            <a:ext cx="6774787" cy="1131239"/>
          </a:xfrm>
          <a:prstGeom prst="rect">
            <a:avLst/>
          </a:prstGeom>
        </p:spPr>
      </p:pic>
    </p:spTree>
    <p:extLst>
      <p:ext uri="{BB962C8B-B14F-4D97-AF65-F5344CB8AC3E}">
        <p14:creationId xmlns:p14="http://schemas.microsoft.com/office/powerpoint/2010/main" val="3111295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42</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Suitability of The Models</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43891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40255" y="1638453"/>
            <a:ext cx="2910936" cy="648930"/>
            <a:chOff x="6815966" y="107483"/>
            <a:chExt cx="291093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485147" y="179858"/>
              <a:ext cx="2241755" cy="309716"/>
            </a:xfrm>
            <a:prstGeom prst="rect">
              <a:avLst/>
            </a:prstGeom>
          </p:spPr>
          <p:txBody>
            <a:bodyPr wrap="square" rtlCol="0">
              <a:noAutofit/>
            </a:bodyPr>
            <a:lstStyle/>
            <a:p>
              <a:pPr algn="l"/>
              <a:r>
                <a:rPr lang="en-US" sz="2400" b="1" dirty="0"/>
                <a:t>RESULTS</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2" y="155797"/>
            <a:ext cx="1651816" cy="454465"/>
            <a:chOff x="6781883" y="107485"/>
            <a:chExt cx="2544881"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85009"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17544" y="897125"/>
            <a:ext cx="1651815" cy="454465"/>
            <a:chOff x="6781883" y="107485"/>
            <a:chExt cx="2544877"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085005" y="198249"/>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40" y="2574246"/>
            <a:ext cx="1991031" cy="454465"/>
            <a:chOff x="6781883" y="107485"/>
            <a:chExt cx="306749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607620" y="211722"/>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sp>
        <p:nvSpPr>
          <p:cNvPr id="2" name="TextBox 1">
            <a:extLst>
              <a:ext uri="{FF2B5EF4-FFF2-40B4-BE49-F238E27FC236}">
                <a16:creationId xmlns:a16="http://schemas.microsoft.com/office/drawing/2014/main" id="{BF239E4C-F818-54AF-859F-8182E34351EE}"/>
              </a:ext>
            </a:extLst>
          </p:cNvPr>
          <p:cNvSpPr txBox="1"/>
          <p:nvPr/>
        </p:nvSpPr>
        <p:spPr>
          <a:xfrm>
            <a:off x="525619" y="897125"/>
            <a:ext cx="6078381" cy="454465"/>
          </a:xfrm>
          <a:prstGeom prst="rect">
            <a:avLst/>
          </a:prstGeom>
        </p:spPr>
        <p:txBody>
          <a:bodyPr wrap="square" rtlCol="0">
            <a:normAutofit/>
          </a:bodyPr>
          <a:lstStyle/>
          <a:p>
            <a:pPr marL="285750" indent="-285750" algn="l">
              <a:buFont typeface="Wingdings" panose="05000000000000000000" pitchFamily="2" charset="2"/>
              <a:buChar char="q"/>
            </a:pPr>
            <a:r>
              <a:rPr lang="en-US" dirty="0"/>
              <a:t>There is a consistent performance in both models.</a:t>
            </a:r>
          </a:p>
        </p:txBody>
      </p:sp>
      <p:sp>
        <p:nvSpPr>
          <p:cNvPr id="3" name="TextBox 2">
            <a:extLst>
              <a:ext uri="{FF2B5EF4-FFF2-40B4-BE49-F238E27FC236}">
                <a16:creationId xmlns:a16="http://schemas.microsoft.com/office/drawing/2014/main" id="{8F7D1FE1-CC87-8E30-4EE2-4505C16BF573}"/>
              </a:ext>
            </a:extLst>
          </p:cNvPr>
          <p:cNvSpPr txBox="1"/>
          <p:nvPr/>
        </p:nvSpPr>
        <p:spPr>
          <a:xfrm>
            <a:off x="768949" y="1321906"/>
            <a:ext cx="1837753" cy="388922"/>
          </a:xfrm>
          <a:prstGeom prst="rect">
            <a:avLst/>
          </a:prstGeom>
        </p:spPr>
        <p:txBody>
          <a:bodyPr wrap="square" rtlCol="0">
            <a:normAutofit/>
          </a:bodyPr>
          <a:lstStyle/>
          <a:p>
            <a:pPr algn="l"/>
            <a:r>
              <a:rPr lang="en-US" u="sng" dirty="0"/>
              <a:t>Linear Regression</a:t>
            </a:r>
          </a:p>
        </p:txBody>
      </p:sp>
      <p:sp>
        <p:nvSpPr>
          <p:cNvPr id="5" name="TextBox 4">
            <a:extLst>
              <a:ext uri="{FF2B5EF4-FFF2-40B4-BE49-F238E27FC236}">
                <a16:creationId xmlns:a16="http://schemas.microsoft.com/office/drawing/2014/main" id="{EDBAF754-8C83-4E8B-DFB1-FFBAC95EFF0C}"/>
              </a:ext>
            </a:extLst>
          </p:cNvPr>
          <p:cNvSpPr txBox="1"/>
          <p:nvPr/>
        </p:nvSpPr>
        <p:spPr>
          <a:xfrm>
            <a:off x="3988487" y="1321434"/>
            <a:ext cx="2328033" cy="388922"/>
          </a:xfrm>
          <a:prstGeom prst="rect">
            <a:avLst/>
          </a:prstGeom>
        </p:spPr>
        <p:txBody>
          <a:bodyPr wrap="square" rtlCol="0">
            <a:normAutofit/>
          </a:bodyPr>
          <a:lstStyle/>
          <a:p>
            <a:pPr algn="l"/>
            <a:r>
              <a:rPr lang="en-US" u="sng" dirty="0"/>
              <a:t>Support Vector Model</a:t>
            </a:r>
          </a:p>
        </p:txBody>
      </p:sp>
      <p:pic>
        <p:nvPicPr>
          <p:cNvPr id="6" name="Picture 5">
            <a:extLst>
              <a:ext uri="{FF2B5EF4-FFF2-40B4-BE49-F238E27FC236}">
                <a16:creationId xmlns:a16="http://schemas.microsoft.com/office/drawing/2014/main" id="{C3A35E01-3A5C-3E71-918D-CF5F9AA86472}"/>
              </a:ext>
            </a:extLst>
          </p:cNvPr>
          <p:cNvPicPr>
            <a:picLocks noChangeAspect="1"/>
          </p:cNvPicPr>
          <p:nvPr/>
        </p:nvPicPr>
        <p:blipFill rotWithShape="1">
          <a:blip r:embed="rId2"/>
          <a:srcRect r="29018"/>
          <a:stretch/>
        </p:blipFill>
        <p:spPr>
          <a:xfrm>
            <a:off x="768949" y="1796807"/>
            <a:ext cx="2814094" cy="1067342"/>
          </a:xfrm>
          <a:prstGeom prst="rect">
            <a:avLst/>
          </a:prstGeom>
        </p:spPr>
      </p:pic>
      <p:pic>
        <p:nvPicPr>
          <p:cNvPr id="7" name="Picture 6">
            <a:extLst>
              <a:ext uri="{FF2B5EF4-FFF2-40B4-BE49-F238E27FC236}">
                <a16:creationId xmlns:a16="http://schemas.microsoft.com/office/drawing/2014/main" id="{466A57EA-DB41-EB88-EC6E-1B4A542650E7}"/>
              </a:ext>
            </a:extLst>
          </p:cNvPr>
          <p:cNvPicPr>
            <a:picLocks noChangeAspect="1"/>
          </p:cNvPicPr>
          <p:nvPr/>
        </p:nvPicPr>
        <p:blipFill rotWithShape="1">
          <a:blip r:embed="rId3"/>
          <a:srcRect l="9402" t="47347" r="52602" b="34030"/>
          <a:stretch/>
        </p:blipFill>
        <p:spPr>
          <a:xfrm>
            <a:off x="3946666" y="1796807"/>
            <a:ext cx="2814094" cy="983983"/>
          </a:xfrm>
          <a:prstGeom prst="rect">
            <a:avLst/>
          </a:prstGeom>
        </p:spPr>
      </p:pic>
      <p:sp>
        <p:nvSpPr>
          <p:cNvPr id="8" name="TextBox 7">
            <a:extLst>
              <a:ext uri="{FF2B5EF4-FFF2-40B4-BE49-F238E27FC236}">
                <a16:creationId xmlns:a16="http://schemas.microsoft.com/office/drawing/2014/main" id="{EAA93034-BDCE-CC15-1183-87DDA2482BCF}"/>
              </a:ext>
            </a:extLst>
          </p:cNvPr>
          <p:cNvSpPr txBox="1"/>
          <p:nvPr/>
        </p:nvSpPr>
        <p:spPr>
          <a:xfrm>
            <a:off x="2907323" y="2936838"/>
            <a:ext cx="1664677" cy="289169"/>
          </a:xfrm>
          <a:prstGeom prst="rect">
            <a:avLst/>
          </a:prstGeom>
        </p:spPr>
        <p:txBody>
          <a:bodyPr wrap="square" rtlCol="0">
            <a:normAutofit fontScale="55000" lnSpcReduction="20000"/>
          </a:bodyPr>
          <a:lstStyle/>
          <a:p>
            <a:pPr algn="l"/>
            <a:r>
              <a:rPr lang="en-US" dirty="0">
                <a:solidFill>
                  <a:schemeClr val="accent1">
                    <a:lumMod val="75000"/>
                  </a:schemeClr>
                </a:solidFill>
              </a:rPr>
              <a:t>After Reloading the Kernel</a:t>
            </a:r>
          </a:p>
        </p:txBody>
      </p:sp>
      <p:grpSp>
        <p:nvGrpSpPr>
          <p:cNvPr id="13" name="Graphic 11" descr="Syncing cloud outline">
            <a:extLst>
              <a:ext uri="{FF2B5EF4-FFF2-40B4-BE49-F238E27FC236}">
                <a16:creationId xmlns:a16="http://schemas.microsoft.com/office/drawing/2014/main" id="{1F07B879-45FE-AA3A-F830-A5DBCE936918}"/>
              </a:ext>
            </a:extLst>
          </p:cNvPr>
          <p:cNvGrpSpPr/>
          <p:nvPr/>
        </p:nvGrpSpPr>
        <p:grpSpPr>
          <a:xfrm>
            <a:off x="4405594" y="2979465"/>
            <a:ext cx="158591" cy="145381"/>
            <a:chOff x="5124622" y="3461820"/>
            <a:chExt cx="317182" cy="248852"/>
          </a:xfrm>
          <a:solidFill>
            <a:srgbClr val="00B0F0"/>
          </a:solidFill>
        </p:grpSpPr>
        <p:sp>
          <p:nvSpPr>
            <p:cNvPr id="14" name="Freeform: Shape 13">
              <a:extLst>
                <a:ext uri="{FF2B5EF4-FFF2-40B4-BE49-F238E27FC236}">
                  <a16:creationId xmlns:a16="http://schemas.microsoft.com/office/drawing/2014/main" id="{CC2496FE-EA1F-01E4-9424-FC2469FEC3C4}"/>
                </a:ext>
              </a:extLst>
            </p:cNvPr>
            <p:cNvSpPr/>
            <p:nvPr/>
          </p:nvSpPr>
          <p:spPr>
            <a:xfrm>
              <a:off x="5169390" y="3461820"/>
              <a:ext cx="272414" cy="145381"/>
            </a:xfrm>
            <a:custGeom>
              <a:avLst/>
              <a:gdLst>
                <a:gd name="connsiteX0" fmla="*/ 237173 w 272414"/>
                <a:gd name="connsiteY0" fmla="*/ 111091 h 145381"/>
                <a:gd name="connsiteX1" fmla="*/ 237173 w 272414"/>
                <a:gd name="connsiteY1" fmla="*/ 111091 h 145381"/>
                <a:gd name="connsiteX2" fmla="*/ 237173 w 272414"/>
                <a:gd name="connsiteY2" fmla="*/ 111091 h 145381"/>
                <a:gd name="connsiteX3" fmla="*/ 100965 w 272414"/>
                <a:gd name="connsiteY3" fmla="*/ 601 h 145381"/>
                <a:gd name="connsiteX4" fmla="*/ 0 w 272414"/>
                <a:gd name="connsiteY4" fmla="*/ 73944 h 145381"/>
                <a:gd name="connsiteX5" fmla="*/ 17145 w 272414"/>
                <a:gd name="connsiteY5" fmla="*/ 81564 h 145381"/>
                <a:gd name="connsiteX6" fmla="*/ 155258 w 272414"/>
                <a:gd name="connsiteY6" fmla="*/ 27271 h 145381"/>
                <a:gd name="connsiteX7" fmla="*/ 217170 w 272414"/>
                <a:gd name="connsiteY7" fmla="*/ 108234 h 145381"/>
                <a:gd name="connsiteX8" fmla="*/ 217170 w 272414"/>
                <a:gd name="connsiteY8" fmla="*/ 108234 h 145381"/>
                <a:gd name="connsiteX9" fmla="*/ 217170 w 272414"/>
                <a:gd name="connsiteY9" fmla="*/ 108234 h 145381"/>
                <a:gd name="connsiteX10" fmla="*/ 196215 w 272414"/>
                <a:gd name="connsiteY10" fmla="*/ 87279 h 145381"/>
                <a:gd name="connsiteX11" fmla="*/ 182880 w 272414"/>
                <a:gd name="connsiteY11" fmla="*/ 100614 h 145381"/>
                <a:gd name="connsiteX12" fmla="*/ 227648 w 272414"/>
                <a:gd name="connsiteY12" fmla="*/ 145382 h 145381"/>
                <a:gd name="connsiteX13" fmla="*/ 272415 w 272414"/>
                <a:gd name="connsiteY13" fmla="*/ 100614 h 145381"/>
                <a:gd name="connsiteX14" fmla="*/ 259080 w 272414"/>
                <a:gd name="connsiteY14" fmla="*/ 87279 h 145381"/>
                <a:gd name="connsiteX15" fmla="*/ 237173 w 272414"/>
                <a:gd name="connsiteY15" fmla="*/ 111091 h 14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414" h="145381">
                  <a:moveTo>
                    <a:pt x="237173" y="111091"/>
                  </a:moveTo>
                  <a:cubicBezTo>
                    <a:pt x="237173" y="111091"/>
                    <a:pt x="237173" y="111091"/>
                    <a:pt x="237173" y="111091"/>
                  </a:cubicBezTo>
                  <a:cubicBezTo>
                    <a:pt x="237173" y="111091"/>
                    <a:pt x="237173" y="111091"/>
                    <a:pt x="237173" y="111091"/>
                  </a:cubicBezTo>
                  <a:cubicBezTo>
                    <a:pt x="229552" y="43464"/>
                    <a:pt x="168593" y="-6066"/>
                    <a:pt x="100965" y="601"/>
                  </a:cubicBezTo>
                  <a:cubicBezTo>
                    <a:pt x="56198" y="5364"/>
                    <a:pt x="18098" y="32987"/>
                    <a:pt x="0" y="73944"/>
                  </a:cubicBezTo>
                  <a:lnTo>
                    <a:pt x="17145" y="81564"/>
                  </a:lnTo>
                  <a:cubicBezTo>
                    <a:pt x="40005" y="28224"/>
                    <a:pt x="101918" y="4412"/>
                    <a:pt x="155258" y="27271"/>
                  </a:cubicBezTo>
                  <a:cubicBezTo>
                    <a:pt x="188595" y="41559"/>
                    <a:pt x="211455" y="72039"/>
                    <a:pt x="217170" y="108234"/>
                  </a:cubicBezTo>
                  <a:cubicBezTo>
                    <a:pt x="217170" y="108234"/>
                    <a:pt x="217170" y="108234"/>
                    <a:pt x="217170" y="108234"/>
                  </a:cubicBezTo>
                  <a:cubicBezTo>
                    <a:pt x="217170" y="108234"/>
                    <a:pt x="217170" y="108234"/>
                    <a:pt x="217170" y="108234"/>
                  </a:cubicBezTo>
                  <a:lnTo>
                    <a:pt x="196215" y="87279"/>
                  </a:lnTo>
                  <a:lnTo>
                    <a:pt x="182880" y="100614"/>
                  </a:lnTo>
                  <a:lnTo>
                    <a:pt x="227648" y="145382"/>
                  </a:lnTo>
                  <a:lnTo>
                    <a:pt x="272415" y="100614"/>
                  </a:lnTo>
                  <a:lnTo>
                    <a:pt x="259080" y="87279"/>
                  </a:lnTo>
                  <a:lnTo>
                    <a:pt x="237173" y="111091"/>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03C00C5-8DCB-865A-08C7-4175E2FDDCBF}"/>
                </a:ext>
              </a:extLst>
            </p:cNvPr>
            <p:cNvSpPr/>
            <p:nvPr/>
          </p:nvSpPr>
          <p:spPr>
            <a:xfrm>
              <a:off x="5124622" y="3563386"/>
              <a:ext cx="272415" cy="147286"/>
            </a:xfrm>
            <a:custGeom>
              <a:avLst/>
              <a:gdLst>
                <a:gd name="connsiteX0" fmla="*/ 159068 w 272415"/>
                <a:gd name="connsiteY0" fmla="*/ 127635 h 147286"/>
                <a:gd name="connsiteX1" fmla="*/ 55245 w 272415"/>
                <a:gd name="connsiteY1" fmla="*/ 38100 h 147286"/>
                <a:gd name="connsiteX2" fmla="*/ 55245 w 272415"/>
                <a:gd name="connsiteY2" fmla="*/ 38100 h 147286"/>
                <a:gd name="connsiteX3" fmla="*/ 55245 w 272415"/>
                <a:gd name="connsiteY3" fmla="*/ 38100 h 147286"/>
                <a:gd name="connsiteX4" fmla="*/ 76200 w 272415"/>
                <a:gd name="connsiteY4" fmla="*/ 59055 h 147286"/>
                <a:gd name="connsiteX5" fmla="*/ 89535 w 272415"/>
                <a:gd name="connsiteY5" fmla="*/ 45720 h 147286"/>
                <a:gd name="connsiteX6" fmla="*/ 44768 w 272415"/>
                <a:gd name="connsiteY6" fmla="*/ 0 h 147286"/>
                <a:gd name="connsiteX7" fmla="*/ 0 w 272415"/>
                <a:gd name="connsiteY7" fmla="*/ 44768 h 147286"/>
                <a:gd name="connsiteX8" fmla="*/ 13335 w 272415"/>
                <a:gd name="connsiteY8" fmla="*/ 58103 h 147286"/>
                <a:gd name="connsiteX9" fmla="*/ 35243 w 272415"/>
                <a:gd name="connsiteY9" fmla="*/ 36195 h 147286"/>
                <a:gd name="connsiteX10" fmla="*/ 35243 w 272415"/>
                <a:gd name="connsiteY10" fmla="*/ 36195 h 147286"/>
                <a:gd name="connsiteX11" fmla="*/ 35243 w 272415"/>
                <a:gd name="connsiteY11" fmla="*/ 36195 h 147286"/>
                <a:gd name="connsiteX12" fmla="*/ 171450 w 272415"/>
                <a:gd name="connsiteY12" fmla="*/ 146685 h 147286"/>
                <a:gd name="connsiteX13" fmla="*/ 272415 w 272415"/>
                <a:gd name="connsiteY13" fmla="*/ 73343 h 147286"/>
                <a:gd name="connsiteX14" fmla="*/ 255270 w 272415"/>
                <a:gd name="connsiteY14" fmla="*/ 65723 h 147286"/>
                <a:gd name="connsiteX15" fmla="*/ 159068 w 272415"/>
                <a:gd name="connsiteY15" fmla="*/ 127635 h 14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415" h="147286">
                  <a:moveTo>
                    <a:pt x="159068" y="127635"/>
                  </a:moveTo>
                  <a:cubicBezTo>
                    <a:pt x="106680" y="127635"/>
                    <a:pt x="62865" y="89535"/>
                    <a:pt x="55245" y="38100"/>
                  </a:cubicBezTo>
                  <a:cubicBezTo>
                    <a:pt x="55245" y="38100"/>
                    <a:pt x="55245" y="38100"/>
                    <a:pt x="55245" y="38100"/>
                  </a:cubicBezTo>
                  <a:cubicBezTo>
                    <a:pt x="55245" y="38100"/>
                    <a:pt x="55245" y="38100"/>
                    <a:pt x="55245" y="38100"/>
                  </a:cubicBezTo>
                  <a:lnTo>
                    <a:pt x="76200" y="59055"/>
                  </a:lnTo>
                  <a:lnTo>
                    <a:pt x="89535" y="45720"/>
                  </a:lnTo>
                  <a:lnTo>
                    <a:pt x="44768" y="0"/>
                  </a:lnTo>
                  <a:lnTo>
                    <a:pt x="0" y="44768"/>
                  </a:lnTo>
                  <a:lnTo>
                    <a:pt x="13335" y="58103"/>
                  </a:lnTo>
                  <a:lnTo>
                    <a:pt x="35243" y="36195"/>
                  </a:lnTo>
                  <a:cubicBezTo>
                    <a:pt x="35243" y="36195"/>
                    <a:pt x="35243" y="36195"/>
                    <a:pt x="35243" y="36195"/>
                  </a:cubicBezTo>
                  <a:cubicBezTo>
                    <a:pt x="35243" y="36195"/>
                    <a:pt x="35243" y="36195"/>
                    <a:pt x="35243" y="36195"/>
                  </a:cubicBezTo>
                  <a:cubicBezTo>
                    <a:pt x="42863" y="103823"/>
                    <a:pt x="102870" y="153352"/>
                    <a:pt x="171450" y="146685"/>
                  </a:cubicBezTo>
                  <a:cubicBezTo>
                    <a:pt x="216218" y="141923"/>
                    <a:pt x="254318" y="114300"/>
                    <a:pt x="272415" y="73343"/>
                  </a:cubicBezTo>
                  <a:lnTo>
                    <a:pt x="255270" y="65723"/>
                  </a:lnTo>
                  <a:cubicBezTo>
                    <a:pt x="238125" y="102870"/>
                    <a:pt x="200978" y="127635"/>
                    <a:pt x="159068" y="127635"/>
                  </a:cubicBezTo>
                  <a:close/>
                </a:path>
              </a:pathLst>
            </a:custGeom>
            <a:grpFill/>
            <a:ln w="9525" cap="flat">
              <a:noFill/>
              <a:prstDash val="solid"/>
              <a:miter/>
            </a:ln>
          </p:spPr>
          <p:txBody>
            <a:bodyPr rtlCol="0" anchor="ctr"/>
            <a:lstStyle/>
            <a:p>
              <a:endParaRPr lang="en-US"/>
            </a:p>
          </p:txBody>
        </p:sp>
      </p:grpSp>
      <p:pic>
        <p:nvPicPr>
          <p:cNvPr id="24" name="Picture 23">
            <a:extLst>
              <a:ext uri="{FF2B5EF4-FFF2-40B4-BE49-F238E27FC236}">
                <a16:creationId xmlns:a16="http://schemas.microsoft.com/office/drawing/2014/main" id="{9E6BB256-7E6B-9EED-2A9C-5742892B3A4A}"/>
              </a:ext>
            </a:extLst>
          </p:cNvPr>
          <p:cNvPicPr>
            <a:picLocks noChangeAspect="1"/>
          </p:cNvPicPr>
          <p:nvPr/>
        </p:nvPicPr>
        <p:blipFill rotWithShape="1">
          <a:blip r:embed="rId4"/>
          <a:srcRect l="11206" t="60867" r="52150" b="21139"/>
          <a:stretch/>
        </p:blipFill>
        <p:spPr>
          <a:xfrm>
            <a:off x="775869" y="3309366"/>
            <a:ext cx="2881732" cy="925511"/>
          </a:xfrm>
          <a:prstGeom prst="rect">
            <a:avLst/>
          </a:prstGeom>
        </p:spPr>
      </p:pic>
      <p:pic>
        <p:nvPicPr>
          <p:cNvPr id="26" name="Picture 25">
            <a:extLst>
              <a:ext uri="{FF2B5EF4-FFF2-40B4-BE49-F238E27FC236}">
                <a16:creationId xmlns:a16="http://schemas.microsoft.com/office/drawing/2014/main" id="{C31E8CE4-74B5-6DBB-479B-4CDDAFFE5797}"/>
              </a:ext>
            </a:extLst>
          </p:cNvPr>
          <p:cNvPicPr>
            <a:picLocks noChangeAspect="1"/>
          </p:cNvPicPr>
          <p:nvPr/>
        </p:nvPicPr>
        <p:blipFill rotWithShape="1">
          <a:blip r:embed="rId5"/>
          <a:srcRect l="11206" t="54064" r="54954" b="27942"/>
          <a:stretch/>
        </p:blipFill>
        <p:spPr>
          <a:xfrm>
            <a:off x="3988487" y="3324194"/>
            <a:ext cx="2803151" cy="925511"/>
          </a:xfrm>
          <a:prstGeom prst="rect">
            <a:avLst/>
          </a:prstGeom>
        </p:spPr>
      </p:pic>
    </p:spTree>
    <p:extLst>
      <p:ext uri="{BB962C8B-B14F-4D97-AF65-F5344CB8AC3E}">
        <p14:creationId xmlns:p14="http://schemas.microsoft.com/office/powerpoint/2010/main" val="76140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43</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Ethical Aspects</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25603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50147" y="2379781"/>
            <a:ext cx="2910936" cy="648930"/>
            <a:chOff x="6815966" y="107483"/>
            <a:chExt cx="291093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485147" y="179858"/>
              <a:ext cx="2241755" cy="309716"/>
            </a:xfrm>
            <a:prstGeom prst="rect">
              <a:avLst/>
            </a:prstGeom>
          </p:spPr>
          <p:txBody>
            <a:bodyPr wrap="square" rtlCol="0">
              <a:noAutofit/>
            </a:bodyPr>
            <a:lstStyle/>
            <a:p>
              <a:pPr algn="l"/>
              <a:r>
                <a:rPr lang="en-US" sz="2400" b="1" dirty="0"/>
                <a:t>EPICS</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2" y="155797"/>
            <a:ext cx="1651816" cy="454465"/>
            <a:chOff x="6781883" y="107485"/>
            <a:chExt cx="2544881"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85009"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17544" y="897125"/>
            <a:ext cx="1651815" cy="454465"/>
            <a:chOff x="6781883" y="107485"/>
            <a:chExt cx="2544877"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085005" y="198249"/>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34798" y="1638453"/>
            <a:ext cx="1834432" cy="454465"/>
            <a:chOff x="6781883" y="107485"/>
            <a:chExt cx="2826227"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366355" y="195953"/>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sp>
        <p:nvSpPr>
          <p:cNvPr id="3" name="Rectangle: Rounded Corners 2">
            <a:extLst>
              <a:ext uri="{FF2B5EF4-FFF2-40B4-BE49-F238E27FC236}">
                <a16:creationId xmlns:a16="http://schemas.microsoft.com/office/drawing/2014/main" id="{950986BA-59C1-DB55-7E0C-25D7DCFD1BDA}"/>
              </a:ext>
            </a:extLst>
          </p:cNvPr>
          <p:cNvSpPr/>
          <p:nvPr/>
        </p:nvSpPr>
        <p:spPr>
          <a:xfrm>
            <a:off x="2477482" y="1264448"/>
            <a:ext cx="2321169" cy="36896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Ethical</a:t>
            </a:r>
            <a:r>
              <a:rPr lang="en-US" dirty="0"/>
              <a:t> </a:t>
            </a:r>
            <a:r>
              <a:rPr lang="en-US" b="1" dirty="0">
                <a:solidFill>
                  <a:schemeClr val="tx1"/>
                </a:solidFill>
              </a:rPr>
              <a:t>Aspects</a:t>
            </a:r>
          </a:p>
        </p:txBody>
      </p:sp>
      <p:cxnSp>
        <p:nvCxnSpPr>
          <p:cNvPr id="6" name="Straight Arrow Connector 5">
            <a:extLst>
              <a:ext uri="{FF2B5EF4-FFF2-40B4-BE49-F238E27FC236}">
                <a16:creationId xmlns:a16="http://schemas.microsoft.com/office/drawing/2014/main" id="{AABC28DA-18FC-1FB3-409E-EB19EB3235DB}"/>
              </a:ext>
            </a:extLst>
          </p:cNvPr>
          <p:cNvCxnSpPr>
            <a:stCxn id="3" idx="2"/>
          </p:cNvCxnSpPr>
          <p:nvPr/>
        </p:nvCxnSpPr>
        <p:spPr>
          <a:xfrm>
            <a:off x="3638067" y="1633415"/>
            <a:ext cx="0" cy="73152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34F4674-CA21-2CFE-922F-A43A9AEC2470}"/>
              </a:ext>
            </a:extLst>
          </p:cNvPr>
          <p:cNvCxnSpPr/>
          <p:nvPr/>
        </p:nvCxnSpPr>
        <p:spPr>
          <a:xfrm>
            <a:off x="1891337" y="1936620"/>
            <a:ext cx="36576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E73BC7D-2C21-E942-218D-143148FA1C61}"/>
              </a:ext>
            </a:extLst>
          </p:cNvPr>
          <p:cNvCxnSpPr/>
          <p:nvPr/>
        </p:nvCxnSpPr>
        <p:spPr>
          <a:xfrm>
            <a:off x="1891337" y="1936620"/>
            <a:ext cx="0" cy="36576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FE2D23-8638-D6AF-6B2C-C5AFD6560285}"/>
              </a:ext>
            </a:extLst>
          </p:cNvPr>
          <p:cNvCxnSpPr/>
          <p:nvPr/>
        </p:nvCxnSpPr>
        <p:spPr>
          <a:xfrm>
            <a:off x="5548937" y="1936620"/>
            <a:ext cx="0" cy="36576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7F0F744-3F48-63A7-4CD6-82AF1447333A}"/>
              </a:ext>
            </a:extLst>
          </p:cNvPr>
          <p:cNvGrpSpPr/>
          <p:nvPr/>
        </p:nvGrpSpPr>
        <p:grpSpPr>
          <a:xfrm>
            <a:off x="937851" y="2516554"/>
            <a:ext cx="1511061" cy="1222657"/>
            <a:chOff x="1039446" y="2149231"/>
            <a:chExt cx="1511061" cy="1222657"/>
          </a:xfrm>
        </p:grpSpPr>
        <p:sp>
          <p:nvSpPr>
            <p:cNvPr id="13" name="Rectangle: Rounded Corners 12">
              <a:extLst>
                <a:ext uri="{FF2B5EF4-FFF2-40B4-BE49-F238E27FC236}">
                  <a16:creationId xmlns:a16="http://schemas.microsoft.com/office/drawing/2014/main" id="{65136E89-9F14-CE9F-B070-3F3A7E5FBD18}"/>
                </a:ext>
              </a:extLst>
            </p:cNvPr>
            <p:cNvSpPr/>
            <p:nvPr/>
          </p:nvSpPr>
          <p:spPr>
            <a:xfrm>
              <a:off x="1039446" y="2149231"/>
              <a:ext cx="1511061" cy="1222657"/>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B3267BF-FDFD-FB22-F94F-3478E6A58546}"/>
                </a:ext>
              </a:extLst>
            </p:cNvPr>
            <p:cNvSpPr txBox="1"/>
            <p:nvPr/>
          </p:nvSpPr>
          <p:spPr>
            <a:xfrm>
              <a:off x="1267437" y="2277069"/>
              <a:ext cx="1055077" cy="923330"/>
            </a:xfrm>
            <a:prstGeom prst="rect">
              <a:avLst/>
            </a:prstGeom>
            <a:noFill/>
          </p:spPr>
          <p:txBody>
            <a:bodyPr wrap="square">
              <a:spAutoFit/>
            </a:bodyPr>
            <a:lstStyle/>
            <a:p>
              <a:r>
                <a:rPr lang="en-US" dirty="0"/>
                <a:t>Data Bias </a:t>
              </a:r>
            </a:p>
            <a:p>
              <a:pPr algn="ctr"/>
              <a:r>
                <a:rPr lang="en-US" dirty="0"/>
                <a:t>and </a:t>
              </a:r>
            </a:p>
            <a:p>
              <a:r>
                <a:rPr lang="en-US" dirty="0"/>
                <a:t>Fairness</a:t>
              </a:r>
            </a:p>
          </p:txBody>
        </p:sp>
      </p:grpSp>
      <p:grpSp>
        <p:nvGrpSpPr>
          <p:cNvPr id="28" name="Group 27">
            <a:extLst>
              <a:ext uri="{FF2B5EF4-FFF2-40B4-BE49-F238E27FC236}">
                <a16:creationId xmlns:a16="http://schemas.microsoft.com/office/drawing/2014/main" id="{44CBFDB2-C2FB-18DC-9847-724AEE8676AE}"/>
              </a:ext>
            </a:extLst>
          </p:cNvPr>
          <p:cNvGrpSpPr/>
          <p:nvPr/>
        </p:nvGrpSpPr>
        <p:grpSpPr>
          <a:xfrm>
            <a:off x="2956265" y="2499639"/>
            <a:ext cx="1531766" cy="1222657"/>
            <a:chOff x="3057860" y="2132316"/>
            <a:chExt cx="1531766" cy="1222657"/>
          </a:xfrm>
        </p:grpSpPr>
        <p:sp>
          <p:nvSpPr>
            <p:cNvPr id="14" name="Rectangle: Rounded Corners 13">
              <a:extLst>
                <a:ext uri="{FF2B5EF4-FFF2-40B4-BE49-F238E27FC236}">
                  <a16:creationId xmlns:a16="http://schemas.microsoft.com/office/drawing/2014/main" id="{B8D79712-80D4-4BFD-4CDB-E1A0A6BAD52F}"/>
                </a:ext>
              </a:extLst>
            </p:cNvPr>
            <p:cNvSpPr/>
            <p:nvPr/>
          </p:nvSpPr>
          <p:spPr>
            <a:xfrm>
              <a:off x="3078565" y="2132316"/>
              <a:ext cx="1511061" cy="1222657"/>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88E0AC2-CD39-EA79-B3E8-1674B7EB89AF}"/>
                </a:ext>
              </a:extLst>
            </p:cNvPr>
            <p:cNvSpPr txBox="1"/>
            <p:nvPr/>
          </p:nvSpPr>
          <p:spPr>
            <a:xfrm>
              <a:off x="3057860" y="2290856"/>
              <a:ext cx="1527744" cy="923330"/>
            </a:xfrm>
            <a:prstGeom prst="rect">
              <a:avLst/>
            </a:prstGeom>
            <a:noFill/>
          </p:spPr>
          <p:txBody>
            <a:bodyPr wrap="square">
              <a:spAutoFit/>
            </a:bodyPr>
            <a:lstStyle/>
            <a:p>
              <a:pPr algn="ctr"/>
              <a:r>
                <a:rPr lang="en-US" dirty="0"/>
                <a:t>Transparency and Explainability</a:t>
              </a:r>
            </a:p>
          </p:txBody>
        </p:sp>
      </p:grpSp>
      <p:grpSp>
        <p:nvGrpSpPr>
          <p:cNvPr id="29" name="Group 28">
            <a:extLst>
              <a:ext uri="{FF2B5EF4-FFF2-40B4-BE49-F238E27FC236}">
                <a16:creationId xmlns:a16="http://schemas.microsoft.com/office/drawing/2014/main" id="{95777375-3F40-EF75-3B7A-5541DA51257C}"/>
              </a:ext>
            </a:extLst>
          </p:cNvPr>
          <p:cNvGrpSpPr/>
          <p:nvPr/>
        </p:nvGrpSpPr>
        <p:grpSpPr>
          <a:xfrm>
            <a:off x="4914126" y="2460241"/>
            <a:ext cx="1511061" cy="1222657"/>
            <a:chOff x="5015721" y="2092918"/>
            <a:chExt cx="1511061" cy="1222657"/>
          </a:xfrm>
        </p:grpSpPr>
        <p:sp>
          <p:nvSpPr>
            <p:cNvPr id="21" name="Rectangle: Rounded Corners 20">
              <a:extLst>
                <a:ext uri="{FF2B5EF4-FFF2-40B4-BE49-F238E27FC236}">
                  <a16:creationId xmlns:a16="http://schemas.microsoft.com/office/drawing/2014/main" id="{73BEEF4B-43C1-22D7-2308-8E9004BA3CE9}"/>
                </a:ext>
              </a:extLst>
            </p:cNvPr>
            <p:cNvSpPr/>
            <p:nvPr/>
          </p:nvSpPr>
          <p:spPr>
            <a:xfrm>
              <a:off x="5015721" y="2092918"/>
              <a:ext cx="1511061" cy="1222657"/>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1AB609E-D05E-CE3E-C395-5B4DDF9C6A89}"/>
                </a:ext>
              </a:extLst>
            </p:cNvPr>
            <p:cNvSpPr txBox="1"/>
            <p:nvPr/>
          </p:nvSpPr>
          <p:spPr>
            <a:xfrm>
              <a:off x="5266888" y="2378701"/>
              <a:ext cx="1055077" cy="646331"/>
            </a:xfrm>
            <a:prstGeom prst="rect">
              <a:avLst/>
            </a:prstGeom>
            <a:noFill/>
          </p:spPr>
          <p:txBody>
            <a:bodyPr wrap="square">
              <a:spAutoFit/>
            </a:bodyPr>
            <a:lstStyle/>
            <a:p>
              <a:r>
                <a:rPr lang="en-US" dirty="0"/>
                <a:t>Privacy Concerns</a:t>
              </a:r>
            </a:p>
          </p:txBody>
        </p:sp>
      </p:grpSp>
    </p:spTree>
    <p:extLst>
      <p:ext uri="{BB962C8B-B14F-4D97-AF65-F5344CB8AC3E}">
        <p14:creationId xmlns:p14="http://schemas.microsoft.com/office/powerpoint/2010/main" val="11681783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44</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Ethical Aspects</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25603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50147" y="2379781"/>
            <a:ext cx="2910936" cy="648930"/>
            <a:chOff x="6815966" y="107483"/>
            <a:chExt cx="291093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485147" y="179858"/>
              <a:ext cx="2241755" cy="309716"/>
            </a:xfrm>
            <a:prstGeom prst="rect">
              <a:avLst/>
            </a:prstGeom>
          </p:spPr>
          <p:txBody>
            <a:bodyPr wrap="square" rtlCol="0">
              <a:noAutofit/>
            </a:bodyPr>
            <a:lstStyle/>
            <a:p>
              <a:pPr algn="l"/>
              <a:r>
                <a:rPr lang="en-US" sz="2400" b="1" dirty="0"/>
                <a:t>EPICS</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2" y="155797"/>
            <a:ext cx="1651816" cy="454465"/>
            <a:chOff x="6781883" y="107485"/>
            <a:chExt cx="2544881"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85009"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17544" y="897125"/>
            <a:ext cx="1651815" cy="454465"/>
            <a:chOff x="6781883" y="107485"/>
            <a:chExt cx="2544877"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085005" y="198249"/>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34798" y="1638453"/>
            <a:ext cx="1834432" cy="454465"/>
            <a:chOff x="6781883" y="107485"/>
            <a:chExt cx="2826227"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366355" y="195953"/>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27" name="Group 26">
            <a:extLst>
              <a:ext uri="{FF2B5EF4-FFF2-40B4-BE49-F238E27FC236}">
                <a16:creationId xmlns:a16="http://schemas.microsoft.com/office/drawing/2014/main" id="{87F0F744-3F48-63A7-4CD6-82AF1447333A}"/>
              </a:ext>
            </a:extLst>
          </p:cNvPr>
          <p:cNvGrpSpPr/>
          <p:nvPr/>
        </p:nvGrpSpPr>
        <p:grpSpPr>
          <a:xfrm>
            <a:off x="3288932" y="764719"/>
            <a:ext cx="1283068" cy="1051168"/>
            <a:chOff x="1039446" y="2149231"/>
            <a:chExt cx="1511061" cy="1222657"/>
          </a:xfrm>
        </p:grpSpPr>
        <p:sp>
          <p:nvSpPr>
            <p:cNvPr id="13" name="Rectangle: Rounded Corners 12">
              <a:extLst>
                <a:ext uri="{FF2B5EF4-FFF2-40B4-BE49-F238E27FC236}">
                  <a16:creationId xmlns:a16="http://schemas.microsoft.com/office/drawing/2014/main" id="{65136E89-9F14-CE9F-B070-3F3A7E5FBD18}"/>
                </a:ext>
              </a:extLst>
            </p:cNvPr>
            <p:cNvSpPr/>
            <p:nvPr/>
          </p:nvSpPr>
          <p:spPr>
            <a:xfrm>
              <a:off x="1039446" y="2149231"/>
              <a:ext cx="1511061" cy="1222657"/>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B3267BF-FDFD-FB22-F94F-3478E6A58546}"/>
                </a:ext>
              </a:extLst>
            </p:cNvPr>
            <p:cNvSpPr txBox="1"/>
            <p:nvPr/>
          </p:nvSpPr>
          <p:spPr>
            <a:xfrm>
              <a:off x="1267437" y="2277070"/>
              <a:ext cx="1055077" cy="859171"/>
            </a:xfrm>
            <a:prstGeom prst="rect">
              <a:avLst/>
            </a:prstGeom>
            <a:noFill/>
          </p:spPr>
          <p:txBody>
            <a:bodyPr wrap="square">
              <a:spAutoFit/>
            </a:bodyPr>
            <a:lstStyle/>
            <a:p>
              <a:r>
                <a:rPr lang="en-US" sz="1400" dirty="0"/>
                <a:t>Data Bias </a:t>
              </a:r>
            </a:p>
            <a:p>
              <a:pPr algn="ctr"/>
              <a:r>
                <a:rPr lang="en-US" sz="1400" dirty="0"/>
                <a:t>and </a:t>
              </a:r>
            </a:p>
            <a:p>
              <a:r>
                <a:rPr lang="en-US" sz="1400" dirty="0"/>
                <a:t>Fairness</a:t>
              </a:r>
            </a:p>
          </p:txBody>
        </p:sp>
      </p:grpSp>
      <p:sp>
        <p:nvSpPr>
          <p:cNvPr id="2" name="TextBox 1">
            <a:extLst>
              <a:ext uri="{FF2B5EF4-FFF2-40B4-BE49-F238E27FC236}">
                <a16:creationId xmlns:a16="http://schemas.microsoft.com/office/drawing/2014/main" id="{BB853384-5A24-F419-0C9E-6C7F974238D6}"/>
              </a:ext>
            </a:extLst>
          </p:cNvPr>
          <p:cNvSpPr txBox="1"/>
          <p:nvPr/>
        </p:nvSpPr>
        <p:spPr>
          <a:xfrm>
            <a:off x="586155" y="1865685"/>
            <a:ext cx="6382642" cy="2285863"/>
          </a:xfrm>
          <a:prstGeom prst="rect">
            <a:avLst/>
          </a:prstGeom>
        </p:spPr>
        <p:txBody>
          <a:bodyPr wrap="square" rtlCol="0">
            <a:normAutofit fontScale="92500" lnSpcReduction="10000"/>
          </a:bodyPr>
          <a:lstStyle/>
          <a:p>
            <a:pPr marL="285750" indent="-285750" algn="l">
              <a:buFont typeface="Wingdings" panose="05000000000000000000" pitchFamily="2" charset="2"/>
              <a:buChar char="q"/>
            </a:pPr>
            <a:r>
              <a:rPr lang="en-US" sz="1900" b="1" dirty="0"/>
              <a:t>Issue</a:t>
            </a:r>
          </a:p>
          <a:p>
            <a:pPr algn="l"/>
            <a:endParaRPr lang="en-US" dirty="0"/>
          </a:p>
          <a:p>
            <a:pPr algn="l"/>
            <a:r>
              <a:rPr lang="en-US" dirty="0"/>
              <a:t>Recognize that biased models may produce discriminating results if they are based on biased data.</a:t>
            </a:r>
          </a:p>
          <a:p>
            <a:pPr algn="l"/>
            <a:endParaRPr lang="en-US" dirty="0"/>
          </a:p>
          <a:p>
            <a:pPr marL="285750" indent="-285750" algn="l">
              <a:buFont typeface="Wingdings" panose="05000000000000000000" pitchFamily="2" charset="2"/>
              <a:buChar char="q"/>
            </a:pPr>
            <a:r>
              <a:rPr lang="en-US" b="1" dirty="0"/>
              <a:t>Mitigation</a:t>
            </a:r>
          </a:p>
          <a:p>
            <a:pPr algn="l"/>
            <a:endParaRPr lang="en-US" b="1" dirty="0"/>
          </a:p>
          <a:p>
            <a:pPr algn="l"/>
            <a:r>
              <a:rPr lang="en-US" dirty="0"/>
              <a:t>Talk about the steps done to find and reduce biases in the dataset and any fairness-aware modeling strategies that were used.	  </a:t>
            </a:r>
          </a:p>
        </p:txBody>
      </p:sp>
    </p:spTree>
    <p:extLst>
      <p:ext uri="{BB962C8B-B14F-4D97-AF65-F5344CB8AC3E}">
        <p14:creationId xmlns:p14="http://schemas.microsoft.com/office/powerpoint/2010/main" val="30451162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45</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Ethical Aspects</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25603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50147" y="2379781"/>
            <a:ext cx="2910936" cy="648930"/>
            <a:chOff x="6815966" y="107483"/>
            <a:chExt cx="291093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485147" y="179858"/>
              <a:ext cx="2241755" cy="309716"/>
            </a:xfrm>
            <a:prstGeom prst="rect">
              <a:avLst/>
            </a:prstGeom>
          </p:spPr>
          <p:txBody>
            <a:bodyPr wrap="square" rtlCol="0">
              <a:noAutofit/>
            </a:bodyPr>
            <a:lstStyle/>
            <a:p>
              <a:pPr algn="l"/>
              <a:r>
                <a:rPr lang="en-US" sz="2400" b="1" dirty="0"/>
                <a:t>EPICS</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2" y="155797"/>
            <a:ext cx="1651816" cy="454465"/>
            <a:chOff x="6781883" y="107485"/>
            <a:chExt cx="2544881"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85009"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17544" y="897125"/>
            <a:ext cx="1651815" cy="454465"/>
            <a:chOff x="6781883" y="107485"/>
            <a:chExt cx="2544877"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085005" y="198249"/>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34798" y="1638453"/>
            <a:ext cx="1834432" cy="454465"/>
            <a:chOff x="6781883" y="107485"/>
            <a:chExt cx="2826227"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366355" y="195953"/>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sp>
        <p:nvSpPr>
          <p:cNvPr id="3" name="Rectangle: Rounded Corners 2">
            <a:extLst>
              <a:ext uri="{FF2B5EF4-FFF2-40B4-BE49-F238E27FC236}">
                <a16:creationId xmlns:a16="http://schemas.microsoft.com/office/drawing/2014/main" id="{950986BA-59C1-DB55-7E0C-25D7DCFD1BDA}"/>
              </a:ext>
            </a:extLst>
          </p:cNvPr>
          <p:cNvSpPr/>
          <p:nvPr/>
        </p:nvSpPr>
        <p:spPr>
          <a:xfrm>
            <a:off x="2477482" y="1264448"/>
            <a:ext cx="2321169" cy="36896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Ethical</a:t>
            </a:r>
            <a:r>
              <a:rPr lang="en-US" dirty="0"/>
              <a:t> </a:t>
            </a:r>
            <a:r>
              <a:rPr lang="en-US" b="1" dirty="0">
                <a:solidFill>
                  <a:schemeClr val="tx1"/>
                </a:solidFill>
              </a:rPr>
              <a:t>Aspects</a:t>
            </a:r>
          </a:p>
        </p:txBody>
      </p:sp>
      <p:cxnSp>
        <p:nvCxnSpPr>
          <p:cNvPr id="6" name="Straight Arrow Connector 5">
            <a:extLst>
              <a:ext uri="{FF2B5EF4-FFF2-40B4-BE49-F238E27FC236}">
                <a16:creationId xmlns:a16="http://schemas.microsoft.com/office/drawing/2014/main" id="{AABC28DA-18FC-1FB3-409E-EB19EB3235DB}"/>
              </a:ext>
            </a:extLst>
          </p:cNvPr>
          <p:cNvCxnSpPr>
            <a:stCxn id="3" idx="2"/>
          </p:cNvCxnSpPr>
          <p:nvPr/>
        </p:nvCxnSpPr>
        <p:spPr>
          <a:xfrm>
            <a:off x="3638067" y="1633415"/>
            <a:ext cx="0" cy="73152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34F4674-CA21-2CFE-922F-A43A9AEC2470}"/>
              </a:ext>
            </a:extLst>
          </p:cNvPr>
          <p:cNvCxnSpPr/>
          <p:nvPr/>
        </p:nvCxnSpPr>
        <p:spPr>
          <a:xfrm>
            <a:off x="1891337" y="1936620"/>
            <a:ext cx="36576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E73BC7D-2C21-E942-218D-143148FA1C61}"/>
              </a:ext>
            </a:extLst>
          </p:cNvPr>
          <p:cNvCxnSpPr/>
          <p:nvPr/>
        </p:nvCxnSpPr>
        <p:spPr>
          <a:xfrm>
            <a:off x="1891337" y="1936620"/>
            <a:ext cx="0" cy="36576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FE2D23-8638-D6AF-6B2C-C5AFD6560285}"/>
              </a:ext>
            </a:extLst>
          </p:cNvPr>
          <p:cNvCxnSpPr/>
          <p:nvPr/>
        </p:nvCxnSpPr>
        <p:spPr>
          <a:xfrm>
            <a:off x="5548937" y="1936620"/>
            <a:ext cx="0" cy="36576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7F0F744-3F48-63A7-4CD6-82AF1447333A}"/>
              </a:ext>
            </a:extLst>
          </p:cNvPr>
          <p:cNvGrpSpPr/>
          <p:nvPr/>
        </p:nvGrpSpPr>
        <p:grpSpPr>
          <a:xfrm>
            <a:off x="937851" y="2516554"/>
            <a:ext cx="1511061" cy="1222657"/>
            <a:chOff x="1039446" y="2149231"/>
            <a:chExt cx="1511061" cy="1222657"/>
          </a:xfrm>
        </p:grpSpPr>
        <p:sp>
          <p:nvSpPr>
            <p:cNvPr id="13" name="Rectangle: Rounded Corners 12">
              <a:extLst>
                <a:ext uri="{FF2B5EF4-FFF2-40B4-BE49-F238E27FC236}">
                  <a16:creationId xmlns:a16="http://schemas.microsoft.com/office/drawing/2014/main" id="{65136E89-9F14-CE9F-B070-3F3A7E5FBD18}"/>
                </a:ext>
              </a:extLst>
            </p:cNvPr>
            <p:cNvSpPr/>
            <p:nvPr/>
          </p:nvSpPr>
          <p:spPr>
            <a:xfrm>
              <a:off x="1039446" y="2149231"/>
              <a:ext cx="1511061" cy="1222657"/>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B3267BF-FDFD-FB22-F94F-3478E6A58546}"/>
                </a:ext>
              </a:extLst>
            </p:cNvPr>
            <p:cNvSpPr txBox="1"/>
            <p:nvPr/>
          </p:nvSpPr>
          <p:spPr>
            <a:xfrm>
              <a:off x="1267437" y="2277069"/>
              <a:ext cx="1055077" cy="923330"/>
            </a:xfrm>
            <a:prstGeom prst="rect">
              <a:avLst/>
            </a:prstGeom>
            <a:noFill/>
          </p:spPr>
          <p:txBody>
            <a:bodyPr wrap="square">
              <a:spAutoFit/>
            </a:bodyPr>
            <a:lstStyle/>
            <a:p>
              <a:r>
                <a:rPr lang="en-US" dirty="0"/>
                <a:t>Data Bias </a:t>
              </a:r>
            </a:p>
            <a:p>
              <a:pPr algn="ctr"/>
              <a:r>
                <a:rPr lang="en-US" dirty="0"/>
                <a:t>and </a:t>
              </a:r>
            </a:p>
            <a:p>
              <a:r>
                <a:rPr lang="en-US" dirty="0"/>
                <a:t>Fairness</a:t>
              </a:r>
            </a:p>
          </p:txBody>
        </p:sp>
      </p:grpSp>
      <p:grpSp>
        <p:nvGrpSpPr>
          <p:cNvPr id="28" name="Group 27">
            <a:extLst>
              <a:ext uri="{FF2B5EF4-FFF2-40B4-BE49-F238E27FC236}">
                <a16:creationId xmlns:a16="http://schemas.microsoft.com/office/drawing/2014/main" id="{44CBFDB2-C2FB-18DC-9847-724AEE8676AE}"/>
              </a:ext>
            </a:extLst>
          </p:cNvPr>
          <p:cNvGrpSpPr/>
          <p:nvPr/>
        </p:nvGrpSpPr>
        <p:grpSpPr>
          <a:xfrm>
            <a:off x="2956265" y="2499639"/>
            <a:ext cx="1531766" cy="1222657"/>
            <a:chOff x="3057860" y="2132316"/>
            <a:chExt cx="1531766" cy="1222657"/>
          </a:xfrm>
        </p:grpSpPr>
        <p:sp>
          <p:nvSpPr>
            <p:cNvPr id="14" name="Rectangle: Rounded Corners 13">
              <a:extLst>
                <a:ext uri="{FF2B5EF4-FFF2-40B4-BE49-F238E27FC236}">
                  <a16:creationId xmlns:a16="http://schemas.microsoft.com/office/drawing/2014/main" id="{B8D79712-80D4-4BFD-4CDB-E1A0A6BAD52F}"/>
                </a:ext>
              </a:extLst>
            </p:cNvPr>
            <p:cNvSpPr/>
            <p:nvPr/>
          </p:nvSpPr>
          <p:spPr>
            <a:xfrm>
              <a:off x="3078565" y="2132316"/>
              <a:ext cx="1511061" cy="1222657"/>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88E0AC2-CD39-EA79-B3E8-1674B7EB89AF}"/>
                </a:ext>
              </a:extLst>
            </p:cNvPr>
            <p:cNvSpPr txBox="1"/>
            <p:nvPr/>
          </p:nvSpPr>
          <p:spPr>
            <a:xfrm>
              <a:off x="3057860" y="2290856"/>
              <a:ext cx="1527744" cy="923330"/>
            </a:xfrm>
            <a:prstGeom prst="rect">
              <a:avLst/>
            </a:prstGeom>
            <a:noFill/>
          </p:spPr>
          <p:txBody>
            <a:bodyPr wrap="square">
              <a:spAutoFit/>
            </a:bodyPr>
            <a:lstStyle/>
            <a:p>
              <a:pPr algn="ctr"/>
              <a:r>
                <a:rPr lang="en-US" dirty="0"/>
                <a:t>Transparency and Explainability</a:t>
              </a:r>
            </a:p>
          </p:txBody>
        </p:sp>
      </p:grpSp>
      <p:grpSp>
        <p:nvGrpSpPr>
          <p:cNvPr id="29" name="Group 28">
            <a:extLst>
              <a:ext uri="{FF2B5EF4-FFF2-40B4-BE49-F238E27FC236}">
                <a16:creationId xmlns:a16="http://schemas.microsoft.com/office/drawing/2014/main" id="{95777375-3F40-EF75-3B7A-5541DA51257C}"/>
              </a:ext>
            </a:extLst>
          </p:cNvPr>
          <p:cNvGrpSpPr/>
          <p:nvPr/>
        </p:nvGrpSpPr>
        <p:grpSpPr>
          <a:xfrm>
            <a:off x="4914126" y="2460241"/>
            <a:ext cx="1511061" cy="1222657"/>
            <a:chOff x="5015721" y="2092918"/>
            <a:chExt cx="1511061" cy="1222657"/>
          </a:xfrm>
        </p:grpSpPr>
        <p:sp>
          <p:nvSpPr>
            <p:cNvPr id="21" name="Rectangle: Rounded Corners 20">
              <a:extLst>
                <a:ext uri="{FF2B5EF4-FFF2-40B4-BE49-F238E27FC236}">
                  <a16:creationId xmlns:a16="http://schemas.microsoft.com/office/drawing/2014/main" id="{73BEEF4B-43C1-22D7-2308-8E9004BA3CE9}"/>
                </a:ext>
              </a:extLst>
            </p:cNvPr>
            <p:cNvSpPr/>
            <p:nvPr/>
          </p:nvSpPr>
          <p:spPr>
            <a:xfrm>
              <a:off x="5015721" y="2092918"/>
              <a:ext cx="1511061" cy="1222657"/>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1AB609E-D05E-CE3E-C395-5B4DDF9C6A89}"/>
                </a:ext>
              </a:extLst>
            </p:cNvPr>
            <p:cNvSpPr txBox="1"/>
            <p:nvPr/>
          </p:nvSpPr>
          <p:spPr>
            <a:xfrm>
              <a:off x="5266888" y="2378701"/>
              <a:ext cx="1055077" cy="646331"/>
            </a:xfrm>
            <a:prstGeom prst="rect">
              <a:avLst/>
            </a:prstGeom>
            <a:noFill/>
          </p:spPr>
          <p:txBody>
            <a:bodyPr wrap="square">
              <a:spAutoFit/>
            </a:bodyPr>
            <a:lstStyle/>
            <a:p>
              <a:r>
                <a:rPr lang="en-US" dirty="0"/>
                <a:t>Privacy Concerns</a:t>
              </a:r>
            </a:p>
          </p:txBody>
        </p:sp>
      </p:grpSp>
    </p:spTree>
    <p:extLst>
      <p:ext uri="{BB962C8B-B14F-4D97-AF65-F5344CB8AC3E}">
        <p14:creationId xmlns:p14="http://schemas.microsoft.com/office/powerpoint/2010/main" val="2104505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46</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Ethical Aspects</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25603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50147" y="2379781"/>
            <a:ext cx="2910936" cy="648930"/>
            <a:chOff x="6815966" y="107483"/>
            <a:chExt cx="291093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485147" y="179858"/>
              <a:ext cx="2241755" cy="309716"/>
            </a:xfrm>
            <a:prstGeom prst="rect">
              <a:avLst/>
            </a:prstGeom>
          </p:spPr>
          <p:txBody>
            <a:bodyPr wrap="square" rtlCol="0">
              <a:noAutofit/>
            </a:bodyPr>
            <a:lstStyle/>
            <a:p>
              <a:pPr algn="l"/>
              <a:r>
                <a:rPr lang="en-US" sz="2400" b="1" dirty="0"/>
                <a:t>EPICS</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2" y="155797"/>
            <a:ext cx="1651816" cy="454465"/>
            <a:chOff x="6781883" y="107485"/>
            <a:chExt cx="2544881"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85009"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17544" y="897125"/>
            <a:ext cx="1651815" cy="454465"/>
            <a:chOff x="6781883" y="107485"/>
            <a:chExt cx="2544877"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085005" y="198249"/>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34798" y="1638453"/>
            <a:ext cx="1834432" cy="454465"/>
            <a:chOff x="6781883" y="107485"/>
            <a:chExt cx="2826227"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366355" y="195953"/>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28" name="Group 27">
            <a:extLst>
              <a:ext uri="{FF2B5EF4-FFF2-40B4-BE49-F238E27FC236}">
                <a16:creationId xmlns:a16="http://schemas.microsoft.com/office/drawing/2014/main" id="{44CBFDB2-C2FB-18DC-9847-724AEE8676AE}"/>
              </a:ext>
            </a:extLst>
          </p:cNvPr>
          <p:cNvGrpSpPr/>
          <p:nvPr/>
        </p:nvGrpSpPr>
        <p:grpSpPr>
          <a:xfrm>
            <a:off x="3385544" y="790293"/>
            <a:ext cx="1303120" cy="1025099"/>
            <a:chOff x="3057860" y="2132316"/>
            <a:chExt cx="1531766" cy="1222657"/>
          </a:xfrm>
        </p:grpSpPr>
        <p:sp>
          <p:nvSpPr>
            <p:cNvPr id="14" name="Rectangle: Rounded Corners 13">
              <a:extLst>
                <a:ext uri="{FF2B5EF4-FFF2-40B4-BE49-F238E27FC236}">
                  <a16:creationId xmlns:a16="http://schemas.microsoft.com/office/drawing/2014/main" id="{B8D79712-80D4-4BFD-4CDB-E1A0A6BAD52F}"/>
                </a:ext>
              </a:extLst>
            </p:cNvPr>
            <p:cNvSpPr/>
            <p:nvPr/>
          </p:nvSpPr>
          <p:spPr>
            <a:xfrm>
              <a:off x="3078565" y="2132316"/>
              <a:ext cx="1511061" cy="1222657"/>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88E0AC2-CD39-EA79-B3E8-1674B7EB89AF}"/>
                </a:ext>
              </a:extLst>
            </p:cNvPr>
            <p:cNvSpPr txBox="1"/>
            <p:nvPr/>
          </p:nvSpPr>
          <p:spPr>
            <a:xfrm>
              <a:off x="3057860" y="2290856"/>
              <a:ext cx="1527744" cy="523220"/>
            </a:xfrm>
            <a:prstGeom prst="rect">
              <a:avLst/>
            </a:prstGeom>
            <a:noFill/>
          </p:spPr>
          <p:txBody>
            <a:bodyPr wrap="square">
              <a:spAutoFit/>
            </a:bodyPr>
            <a:lstStyle/>
            <a:p>
              <a:pPr algn="ctr"/>
              <a:r>
                <a:rPr lang="en-US" sz="1400" dirty="0"/>
                <a:t>Transparency and Explainability</a:t>
              </a:r>
            </a:p>
          </p:txBody>
        </p:sp>
      </p:grpSp>
      <p:sp>
        <p:nvSpPr>
          <p:cNvPr id="2" name="TextBox 1">
            <a:extLst>
              <a:ext uri="{FF2B5EF4-FFF2-40B4-BE49-F238E27FC236}">
                <a16:creationId xmlns:a16="http://schemas.microsoft.com/office/drawing/2014/main" id="{78EF6A81-2D48-3414-7E31-3B9250DC8049}"/>
              </a:ext>
            </a:extLst>
          </p:cNvPr>
          <p:cNvSpPr txBox="1"/>
          <p:nvPr/>
        </p:nvSpPr>
        <p:spPr>
          <a:xfrm>
            <a:off x="681492" y="1948315"/>
            <a:ext cx="6382642" cy="2519886"/>
          </a:xfrm>
          <a:prstGeom prst="rect">
            <a:avLst/>
          </a:prstGeom>
        </p:spPr>
        <p:txBody>
          <a:bodyPr wrap="square" rtlCol="0">
            <a:normAutofit fontScale="92500"/>
          </a:bodyPr>
          <a:lstStyle/>
          <a:p>
            <a:pPr marL="285750" indent="-285750" algn="l">
              <a:buFont typeface="Wingdings" panose="05000000000000000000" pitchFamily="2" charset="2"/>
              <a:buChar char="q"/>
            </a:pPr>
            <a:r>
              <a:rPr lang="en-US" sz="1900" b="1" dirty="0"/>
              <a:t>Issue</a:t>
            </a:r>
          </a:p>
          <a:p>
            <a:pPr algn="l"/>
            <a:endParaRPr lang="en-US" dirty="0"/>
          </a:p>
          <a:p>
            <a:r>
              <a:rPr lang="en-US" dirty="0"/>
              <a:t>Transparency issues arise from the potential lack of interpretability of complicated models such as SVM.</a:t>
            </a:r>
          </a:p>
          <a:p>
            <a:endParaRPr lang="en-US" dirty="0"/>
          </a:p>
          <a:p>
            <a:pPr marL="285750" indent="-285750" algn="l">
              <a:buFont typeface="Wingdings" panose="05000000000000000000" pitchFamily="2" charset="2"/>
              <a:buChar char="q"/>
            </a:pPr>
            <a:r>
              <a:rPr lang="en-US" b="1" dirty="0"/>
              <a:t>Mitigation</a:t>
            </a:r>
          </a:p>
          <a:p>
            <a:pPr algn="l"/>
            <a:endParaRPr lang="en-US" b="1" dirty="0"/>
          </a:p>
          <a:p>
            <a:r>
              <a:rPr lang="en-US" dirty="0"/>
              <a:t>Better to take action like feature importance analysis, and convey the trade-offs between interpretability and model complexity.	  </a:t>
            </a:r>
          </a:p>
        </p:txBody>
      </p:sp>
    </p:spTree>
    <p:extLst>
      <p:ext uri="{BB962C8B-B14F-4D97-AF65-F5344CB8AC3E}">
        <p14:creationId xmlns:p14="http://schemas.microsoft.com/office/powerpoint/2010/main" val="40256401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47</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Ethical Aspects</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25603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50147" y="2379781"/>
            <a:ext cx="2910936" cy="648930"/>
            <a:chOff x="6815966" y="107483"/>
            <a:chExt cx="291093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485147" y="179858"/>
              <a:ext cx="2241755" cy="309716"/>
            </a:xfrm>
            <a:prstGeom prst="rect">
              <a:avLst/>
            </a:prstGeom>
          </p:spPr>
          <p:txBody>
            <a:bodyPr wrap="square" rtlCol="0">
              <a:noAutofit/>
            </a:bodyPr>
            <a:lstStyle/>
            <a:p>
              <a:pPr algn="l"/>
              <a:r>
                <a:rPr lang="en-US" sz="2400" b="1" dirty="0"/>
                <a:t>EPICS</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2" y="155797"/>
            <a:ext cx="1651816" cy="454465"/>
            <a:chOff x="6781883" y="107485"/>
            <a:chExt cx="2544881"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85009"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17544" y="897125"/>
            <a:ext cx="1651815" cy="454465"/>
            <a:chOff x="6781883" y="107485"/>
            <a:chExt cx="2544877"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085005" y="198249"/>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34798" y="1638453"/>
            <a:ext cx="1834432" cy="454465"/>
            <a:chOff x="6781883" y="107485"/>
            <a:chExt cx="2826227"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366355" y="195953"/>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sp>
        <p:nvSpPr>
          <p:cNvPr id="3" name="Rectangle: Rounded Corners 2">
            <a:extLst>
              <a:ext uri="{FF2B5EF4-FFF2-40B4-BE49-F238E27FC236}">
                <a16:creationId xmlns:a16="http://schemas.microsoft.com/office/drawing/2014/main" id="{950986BA-59C1-DB55-7E0C-25D7DCFD1BDA}"/>
              </a:ext>
            </a:extLst>
          </p:cNvPr>
          <p:cNvSpPr/>
          <p:nvPr/>
        </p:nvSpPr>
        <p:spPr>
          <a:xfrm>
            <a:off x="2477482" y="1264448"/>
            <a:ext cx="2321169" cy="36896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Ethical</a:t>
            </a:r>
            <a:r>
              <a:rPr lang="en-US" dirty="0"/>
              <a:t> </a:t>
            </a:r>
            <a:r>
              <a:rPr lang="en-US" b="1" dirty="0">
                <a:solidFill>
                  <a:schemeClr val="tx1"/>
                </a:solidFill>
              </a:rPr>
              <a:t>Aspects</a:t>
            </a:r>
          </a:p>
        </p:txBody>
      </p:sp>
      <p:cxnSp>
        <p:nvCxnSpPr>
          <p:cNvPr id="6" name="Straight Arrow Connector 5">
            <a:extLst>
              <a:ext uri="{FF2B5EF4-FFF2-40B4-BE49-F238E27FC236}">
                <a16:creationId xmlns:a16="http://schemas.microsoft.com/office/drawing/2014/main" id="{AABC28DA-18FC-1FB3-409E-EB19EB3235DB}"/>
              </a:ext>
            </a:extLst>
          </p:cNvPr>
          <p:cNvCxnSpPr>
            <a:stCxn id="3" idx="2"/>
          </p:cNvCxnSpPr>
          <p:nvPr/>
        </p:nvCxnSpPr>
        <p:spPr>
          <a:xfrm>
            <a:off x="3638067" y="1633415"/>
            <a:ext cx="0" cy="73152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34F4674-CA21-2CFE-922F-A43A9AEC2470}"/>
              </a:ext>
            </a:extLst>
          </p:cNvPr>
          <p:cNvCxnSpPr/>
          <p:nvPr/>
        </p:nvCxnSpPr>
        <p:spPr>
          <a:xfrm>
            <a:off x="1891337" y="1936620"/>
            <a:ext cx="36576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E73BC7D-2C21-E942-218D-143148FA1C61}"/>
              </a:ext>
            </a:extLst>
          </p:cNvPr>
          <p:cNvCxnSpPr/>
          <p:nvPr/>
        </p:nvCxnSpPr>
        <p:spPr>
          <a:xfrm>
            <a:off x="1891337" y="1936620"/>
            <a:ext cx="0" cy="36576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FE2D23-8638-D6AF-6B2C-C5AFD6560285}"/>
              </a:ext>
            </a:extLst>
          </p:cNvPr>
          <p:cNvCxnSpPr/>
          <p:nvPr/>
        </p:nvCxnSpPr>
        <p:spPr>
          <a:xfrm>
            <a:off x="5548937" y="1936620"/>
            <a:ext cx="0" cy="36576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7F0F744-3F48-63A7-4CD6-82AF1447333A}"/>
              </a:ext>
            </a:extLst>
          </p:cNvPr>
          <p:cNvGrpSpPr/>
          <p:nvPr/>
        </p:nvGrpSpPr>
        <p:grpSpPr>
          <a:xfrm>
            <a:off x="937851" y="2516554"/>
            <a:ext cx="1511061" cy="1222657"/>
            <a:chOff x="1039446" y="2149231"/>
            <a:chExt cx="1511061" cy="1222657"/>
          </a:xfrm>
        </p:grpSpPr>
        <p:sp>
          <p:nvSpPr>
            <p:cNvPr id="13" name="Rectangle: Rounded Corners 12">
              <a:extLst>
                <a:ext uri="{FF2B5EF4-FFF2-40B4-BE49-F238E27FC236}">
                  <a16:creationId xmlns:a16="http://schemas.microsoft.com/office/drawing/2014/main" id="{65136E89-9F14-CE9F-B070-3F3A7E5FBD18}"/>
                </a:ext>
              </a:extLst>
            </p:cNvPr>
            <p:cNvSpPr/>
            <p:nvPr/>
          </p:nvSpPr>
          <p:spPr>
            <a:xfrm>
              <a:off x="1039446" y="2149231"/>
              <a:ext cx="1511061" cy="1222657"/>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B3267BF-FDFD-FB22-F94F-3478E6A58546}"/>
                </a:ext>
              </a:extLst>
            </p:cNvPr>
            <p:cNvSpPr txBox="1"/>
            <p:nvPr/>
          </p:nvSpPr>
          <p:spPr>
            <a:xfrm>
              <a:off x="1267437" y="2277069"/>
              <a:ext cx="1055077" cy="923330"/>
            </a:xfrm>
            <a:prstGeom prst="rect">
              <a:avLst/>
            </a:prstGeom>
            <a:noFill/>
          </p:spPr>
          <p:txBody>
            <a:bodyPr wrap="square">
              <a:spAutoFit/>
            </a:bodyPr>
            <a:lstStyle/>
            <a:p>
              <a:r>
                <a:rPr lang="en-US" dirty="0"/>
                <a:t>Data Bias </a:t>
              </a:r>
            </a:p>
            <a:p>
              <a:pPr algn="ctr"/>
              <a:r>
                <a:rPr lang="en-US" dirty="0"/>
                <a:t>and </a:t>
              </a:r>
            </a:p>
            <a:p>
              <a:r>
                <a:rPr lang="en-US" dirty="0"/>
                <a:t>Fairness</a:t>
              </a:r>
            </a:p>
          </p:txBody>
        </p:sp>
      </p:grpSp>
      <p:grpSp>
        <p:nvGrpSpPr>
          <p:cNvPr id="28" name="Group 27">
            <a:extLst>
              <a:ext uri="{FF2B5EF4-FFF2-40B4-BE49-F238E27FC236}">
                <a16:creationId xmlns:a16="http://schemas.microsoft.com/office/drawing/2014/main" id="{44CBFDB2-C2FB-18DC-9847-724AEE8676AE}"/>
              </a:ext>
            </a:extLst>
          </p:cNvPr>
          <p:cNvGrpSpPr/>
          <p:nvPr/>
        </p:nvGrpSpPr>
        <p:grpSpPr>
          <a:xfrm>
            <a:off x="2956265" y="2499639"/>
            <a:ext cx="1531766" cy="1222657"/>
            <a:chOff x="3057860" y="2132316"/>
            <a:chExt cx="1531766" cy="1222657"/>
          </a:xfrm>
        </p:grpSpPr>
        <p:sp>
          <p:nvSpPr>
            <p:cNvPr id="14" name="Rectangle: Rounded Corners 13">
              <a:extLst>
                <a:ext uri="{FF2B5EF4-FFF2-40B4-BE49-F238E27FC236}">
                  <a16:creationId xmlns:a16="http://schemas.microsoft.com/office/drawing/2014/main" id="{B8D79712-80D4-4BFD-4CDB-E1A0A6BAD52F}"/>
                </a:ext>
              </a:extLst>
            </p:cNvPr>
            <p:cNvSpPr/>
            <p:nvPr/>
          </p:nvSpPr>
          <p:spPr>
            <a:xfrm>
              <a:off x="3078565" y="2132316"/>
              <a:ext cx="1511061" cy="1222657"/>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88E0AC2-CD39-EA79-B3E8-1674B7EB89AF}"/>
                </a:ext>
              </a:extLst>
            </p:cNvPr>
            <p:cNvSpPr txBox="1"/>
            <p:nvPr/>
          </p:nvSpPr>
          <p:spPr>
            <a:xfrm>
              <a:off x="3057860" y="2290856"/>
              <a:ext cx="1527744" cy="923330"/>
            </a:xfrm>
            <a:prstGeom prst="rect">
              <a:avLst/>
            </a:prstGeom>
            <a:noFill/>
          </p:spPr>
          <p:txBody>
            <a:bodyPr wrap="square">
              <a:spAutoFit/>
            </a:bodyPr>
            <a:lstStyle/>
            <a:p>
              <a:pPr algn="ctr"/>
              <a:r>
                <a:rPr lang="en-US" dirty="0"/>
                <a:t>Transparency and Explainability</a:t>
              </a:r>
            </a:p>
          </p:txBody>
        </p:sp>
      </p:grpSp>
      <p:grpSp>
        <p:nvGrpSpPr>
          <p:cNvPr id="29" name="Group 28">
            <a:extLst>
              <a:ext uri="{FF2B5EF4-FFF2-40B4-BE49-F238E27FC236}">
                <a16:creationId xmlns:a16="http://schemas.microsoft.com/office/drawing/2014/main" id="{95777375-3F40-EF75-3B7A-5541DA51257C}"/>
              </a:ext>
            </a:extLst>
          </p:cNvPr>
          <p:cNvGrpSpPr/>
          <p:nvPr/>
        </p:nvGrpSpPr>
        <p:grpSpPr>
          <a:xfrm>
            <a:off x="4914126" y="2460241"/>
            <a:ext cx="1511061" cy="1222657"/>
            <a:chOff x="5015721" y="2092918"/>
            <a:chExt cx="1511061" cy="1222657"/>
          </a:xfrm>
        </p:grpSpPr>
        <p:sp>
          <p:nvSpPr>
            <p:cNvPr id="21" name="Rectangle: Rounded Corners 20">
              <a:extLst>
                <a:ext uri="{FF2B5EF4-FFF2-40B4-BE49-F238E27FC236}">
                  <a16:creationId xmlns:a16="http://schemas.microsoft.com/office/drawing/2014/main" id="{73BEEF4B-43C1-22D7-2308-8E9004BA3CE9}"/>
                </a:ext>
              </a:extLst>
            </p:cNvPr>
            <p:cNvSpPr/>
            <p:nvPr/>
          </p:nvSpPr>
          <p:spPr>
            <a:xfrm>
              <a:off x="5015721" y="2092918"/>
              <a:ext cx="1511061" cy="1222657"/>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1AB609E-D05E-CE3E-C395-5B4DDF9C6A89}"/>
                </a:ext>
              </a:extLst>
            </p:cNvPr>
            <p:cNvSpPr txBox="1"/>
            <p:nvPr/>
          </p:nvSpPr>
          <p:spPr>
            <a:xfrm>
              <a:off x="5266888" y="2378701"/>
              <a:ext cx="1055077" cy="646331"/>
            </a:xfrm>
            <a:prstGeom prst="rect">
              <a:avLst/>
            </a:prstGeom>
            <a:noFill/>
          </p:spPr>
          <p:txBody>
            <a:bodyPr wrap="square">
              <a:spAutoFit/>
            </a:bodyPr>
            <a:lstStyle/>
            <a:p>
              <a:r>
                <a:rPr lang="en-US" dirty="0"/>
                <a:t>Privacy Concerns</a:t>
              </a:r>
            </a:p>
          </p:txBody>
        </p:sp>
      </p:grpSp>
    </p:spTree>
    <p:extLst>
      <p:ext uri="{BB962C8B-B14F-4D97-AF65-F5344CB8AC3E}">
        <p14:creationId xmlns:p14="http://schemas.microsoft.com/office/powerpoint/2010/main" val="31394741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48</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Ethical Aspects</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25603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50147" y="2379781"/>
            <a:ext cx="2910936" cy="648930"/>
            <a:chOff x="6815966" y="107483"/>
            <a:chExt cx="2910936"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485147" y="179858"/>
              <a:ext cx="2241755" cy="309716"/>
            </a:xfrm>
            <a:prstGeom prst="rect">
              <a:avLst/>
            </a:prstGeom>
          </p:spPr>
          <p:txBody>
            <a:bodyPr wrap="square" rtlCol="0">
              <a:noAutofit/>
            </a:bodyPr>
            <a:lstStyle/>
            <a:p>
              <a:pPr algn="l"/>
              <a:r>
                <a:rPr lang="en-US" sz="2400" b="1" dirty="0"/>
                <a:t>EPICS</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2" y="155797"/>
            <a:ext cx="1651816" cy="454465"/>
            <a:chOff x="6781883" y="107485"/>
            <a:chExt cx="2544881"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85009"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17544" y="897125"/>
            <a:ext cx="1651815" cy="454465"/>
            <a:chOff x="6781883" y="107485"/>
            <a:chExt cx="2544877"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085005" y="198249"/>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34798" y="1638453"/>
            <a:ext cx="1834432" cy="454465"/>
            <a:chOff x="6781883" y="107485"/>
            <a:chExt cx="2826227"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366355" y="195953"/>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710811" cy="454465"/>
            <a:chOff x="6781883" y="107485"/>
            <a:chExt cx="2635770"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175898" y="218241"/>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29" name="Group 28">
            <a:extLst>
              <a:ext uri="{FF2B5EF4-FFF2-40B4-BE49-F238E27FC236}">
                <a16:creationId xmlns:a16="http://schemas.microsoft.com/office/drawing/2014/main" id="{95777375-3F40-EF75-3B7A-5541DA51257C}"/>
              </a:ext>
            </a:extLst>
          </p:cNvPr>
          <p:cNvGrpSpPr/>
          <p:nvPr/>
        </p:nvGrpSpPr>
        <p:grpSpPr>
          <a:xfrm>
            <a:off x="3422721" y="843201"/>
            <a:ext cx="1228766" cy="855334"/>
            <a:chOff x="5015722" y="2092918"/>
            <a:chExt cx="1511061" cy="1222657"/>
          </a:xfrm>
        </p:grpSpPr>
        <p:sp>
          <p:nvSpPr>
            <p:cNvPr id="21" name="Rectangle: Rounded Corners 20">
              <a:extLst>
                <a:ext uri="{FF2B5EF4-FFF2-40B4-BE49-F238E27FC236}">
                  <a16:creationId xmlns:a16="http://schemas.microsoft.com/office/drawing/2014/main" id="{73BEEF4B-43C1-22D7-2308-8E9004BA3CE9}"/>
                </a:ext>
              </a:extLst>
            </p:cNvPr>
            <p:cNvSpPr/>
            <p:nvPr/>
          </p:nvSpPr>
          <p:spPr>
            <a:xfrm>
              <a:off x="5015722" y="2092918"/>
              <a:ext cx="1511061" cy="1222657"/>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1AB609E-D05E-CE3E-C395-5B4DDF9C6A89}"/>
                </a:ext>
              </a:extLst>
            </p:cNvPr>
            <p:cNvSpPr txBox="1"/>
            <p:nvPr/>
          </p:nvSpPr>
          <p:spPr>
            <a:xfrm>
              <a:off x="5260971" y="2327136"/>
              <a:ext cx="1055078" cy="523220"/>
            </a:xfrm>
            <a:prstGeom prst="rect">
              <a:avLst/>
            </a:prstGeom>
            <a:noFill/>
          </p:spPr>
          <p:txBody>
            <a:bodyPr wrap="square">
              <a:spAutoFit/>
            </a:bodyPr>
            <a:lstStyle/>
            <a:p>
              <a:r>
                <a:rPr lang="en-US" sz="1400" dirty="0"/>
                <a:t>Privacy Concerns</a:t>
              </a:r>
            </a:p>
          </p:txBody>
        </p:sp>
      </p:grpSp>
      <p:sp>
        <p:nvSpPr>
          <p:cNvPr id="2" name="TextBox 1">
            <a:extLst>
              <a:ext uri="{FF2B5EF4-FFF2-40B4-BE49-F238E27FC236}">
                <a16:creationId xmlns:a16="http://schemas.microsoft.com/office/drawing/2014/main" id="{BC4FC911-6312-637A-D69F-1652DDD0CD94}"/>
              </a:ext>
            </a:extLst>
          </p:cNvPr>
          <p:cNvSpPr txBox="1"/>
          <p:nvPr/>
        </p:nvSpPr>
        <p:spPr>
          <a:xfrm>
            <a:off x="681492" y="1948315"/>
            <a:ext cx="6382642" cy="2519886"/>
          </a:xfrm>
          <a:prstGeom prst="rect">
            <a:avLst/>
          </a:prstGeom>
        </p:spPr>
        <p:txBody>
          <a:bodyPr wrap="square" rtlCol="0">
            <a:normAutofit lnSpcReduction="10000"/>
          </a:bodyPr>
          <a:lstStyle/>
          <a:p>
            <a:pPr marL="285750" indent="-285750" algn="l">
              <a:buFont typeface="Wingdings" panose="05000000000000000000" pitchFamily="2" charset="2"/>
              <a:buChar char="q"/>
            </a:pPr>
            <a:r>
              <a:rPr lang="en-US" sz="1900" b="1" dirty="0"/>
              <a:t>Issue</a:t>
            </a:r>
          </a:p>
          <a:p>
            <a:pPr algn="l"/>
            <a:endParaRPr lang="en-US" dirty="0"/>
          </a:p>
          <a:p>
            <a:r>
              <a:rPr lang="en-US" dirty="0"/>
              <a:t>Recognize the importance of handling sensitive customer information responsibly.</a:t>
            </a:r>
          </a:p>
          <a:p>
            <a:endParaRPr lang="en-US" dirty="0"/>
          </a:p>
          <a:p>
            <a:pPr marL="285750" indent="-285750" algn="l">
              <a:buFont typeface="Wingdings" panose="05000000000000000000" pitchFamily="2" charset="2"/>
              <a:buChar char="q"/>
            </a:pPr>
            <a:r>
              <a:rPr lang="en-US" b="1" dirty="0"/>
              <a:t>Mitigation</a:t>
            </a:r>
          </a:p>
          <a:p>
            <a:pPr algn="l"/>
            <a:endParaRPr lang="en-US" b="1" dirty="0"/>
          </a:p>
          <a:p>
            <a:r>
              <a:rPr lang="en-US" dirty="0"/>
              <a:t>Guarantee compliance with data protection rules, and anonymize or pseudonymize data.	  </a:t>
            </a:r>
          </a:p>
        </p:txBody>
      </p:sp>
    </p:spTree>
    <p:extLst>
      <p:ext uri="{BB962C8B-B14F-4D97-AF65-F5344CB8AC3E}">
        <p14:creationId xmlns:p14="http://schemas.microsoft.com/office/powerpoint/2010/main" val="1022495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49</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Conclusion</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192024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50147" y="3186025"/>
            <a:ext cx="2643805" cy="648930"/>
            <a:chOff x="6815966" y="107483"/>
            <a:chExt cx="2643805"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218016" y="188579"/>
              <a:ext cx="2241755" cy="309716"/>
            </a:xfrm>
            <a:prstGeom prst="rect">
              <a:avLst/>
            </a:prstGeom>
          </p:spPr>
          <p:txBody>
            <a:bodyPr wrap="square" rtlCol="0">
              <a:noAutofit/>
            </a:bodyPr>
            <a:lstStyle/>
            <a:p>
              <a:pPr algn="l"/>
              <a:r>
                <a:rPr lang="en-US" sz="2400" b="1" dirty="0"/>
                <a:t>CONCLUSION</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2" y="155797"/>
            <a:ext cx="1651816" cy="454465"/>
            <a:chOff x="6781883" y="107485"/>
            <a:chExt cx="2544881"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85009"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17544" y="913354"/>
            <a:ext cx="1651815" cy="454465"/>
            <a:chOff x="6781883" y="107485"/>
            <a:chExt cx="2544877"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085005" y="198249"/>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34798" y="1670911"/>
            <a:ext cx="1834432" cy="454465"/>
            <a:chOff x="6781883" y="107485"/>
            <a:chExt cx="2826227"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366355" y="195953"/>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34798" y="2428468"/>
            <a:ext cx="1924663" cy="454465"/>
            <a:chOff x="6781883" y="107485"/>
            <a:chExt cx="296524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505370" y="193657"/>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sp>
        <p:nvSpPr>
          <p:cNvPr id="2" name="TextBox 1">
            <a:extLst>
              <a:ext uri="{FF2B5EF4-FFF2-40B4-BE49-F238E27FC236}">
                <a16:creationId xmlns:a16="http://schemas.microsoft.com/office/drawing/2014/main" id="{885ACA9F-0BCF-D9CA-7647-D1529885BD18}"/>
              </a:ext>
            </a:extLst>
          </p:cNvPr>
          <p:cNvSpPr txBox="1"/>
          <p:nvPr/>
        </p:nvSpPr>
        <p:spPr>
          <a:xfrm>
            <a:off x="859692" y="913354"/>
            <a:ext cx="5978909" cy="3189723"/>
          </a:xfrm>
          <a:prstGeom prst="rect">
            <a:avLst/>
          </a:prstGeom>
        </p:spPr>
        <p:txBody>
          <a:bodyPr wrap="square" rtlCol="0">
            <a:normAutofit/>
          </a:bodyPr>
          <a:lstStyle/>
          <a:p>
            <a:pPr algn="l"/>
            <a:r>
              <a:rPr lang="en-US" dirty="0"/>
              <a:t>“In closing, our journey in predicting loan statuses using machine learning has been both insightful and impactful. Our models, primarily Logistic Regression and SVM, exhibit promising accuracy, but we acknowledge the importance of continuous improvement. </a:t>
            </a:r>
          </a:p>
          <a:p>
            <a:pPr algn="l"/>
            <a:endParaRPr lang="en-US" dirty="0"/>
          </a:p>
          <a:p>
            <a:pPr algn="l"/>
            <a:r>
              <a:rPr lang="en-US" dirty="0"/>
              <a:t>We've addressed key ethical considerations, ensuring fairness, transparency, and privacy. As we move forward, our commitment remains steadfast – to refine, innovate, and contribute to a responsible and effective lending environment. ”</a:t>
            </a:r>
          </a:p>
        </p:txBody>
      </p:sp>
    </p:spTree>
    <p:extLst>
      <p:ext uri="{BB962C8B-B14F-4D97-AF65-F5344CB8AC3E}">
        <p14:creationId xmlns:p14="http://schemas.microsoft.com/office/powerpoint/2010/main" val="1395841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5</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Background</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21031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107483"/>
            <a:ext cx="2431272" cy="648930"/>
            <a:chOff x="6815966" y="107483"/>
            <a:chExt cx="2431272"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005483" y="191728"/>
              <a:ext cx="2241755" cy="309716"/>
            </a:xfrm>
            <a:prstGeom prst="rect">
              <a:avLst/>
            </a:prstGeom>
          </p:spPr>
          <p:txBody>
            <a:bodyPr wrap="square" rtlCol="0">
              <a:noAutofit/>
            </a:bodyPr>
            <a:lstStyle/>
            <a:p>
              <a:pPr algn="l"/>
              <a:r>
                <a:rPr lang="en-US" sz="2400" b="1" dirty="0"/>
                <a:t>INTRODUCTION</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47036" y="984734"/>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40" y="1761681"/>
            <a:ext cx="1836173" cy="454465"/>
            <a:chOff x="6781883" y="107485"/>
            <a:chExt cx="2828909"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369037" y="203303"/>
              <a:ext cx="2241755" cy="309716"/>
            </a:xfrm>
            <a:prstGeom prst="rect">
              <a:avLst/>
            </a:prstGeom>
            <a:noFill/>
          </p:spPr>
          <p:txBody>
            <a:bodyPr wrap="square" rtlCol="0">
              <a:noAutofit/>
            </a:bodyPr>
            <a:lstStyle/>
            <a:p>
              <a:pPr algn="l"/>
              <a:r>
                <a:rPr lang="en-US" sz="1400" b="1" dirty="0">
                  <a:solidFill>
                    <a:schemeClr val="bg2">
                      <a:lumMod val="50000"/>
                    </a:schemeClr>
                  </a:solidFill>
                </a:rPr>
                <a:t> 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39" y="2538628"/>
            <a:ext cx="1934386" cy="454465"/>
            <a:chOff x="6781883" y="107485"/>
            <a:chExt cx="298022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520350" y="191728"/>
              <a:ext cx="2241755" cy="309716"/>
            </a:xfrm>
            <a:prstGeom prst="rect">
              <a:avLst/>
            </a:prstGeom>
            <a:noFill/>
          </p:spPr>
          <p:txBody>
            <a:bodyPr wrap="square" rtlCol="0">
              <a:noAutofit/>
            </a:bodyPr>
            <a:lstStyle/>
            <a:p>
              <a:pPr algn="l"/>
              <a:r>
                <a:rPr lang="en-US" sz="1400" b="1" dirty="0">
                  <a:solidFill>
                    <a:schemeClr val="bg2">
                      <a:lumMod val="50000"/>
                    </a:schemeClr>
                  </a:solidFill>
                </a:rPr>
                <a:t>ETHICS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cxnSp>
        <p:nvCxnSpPr>
          <p:cNvPr id="3" name="Straight Arrow Connector 2">
            <a:extLst>
              <a:ext uri="{FF2B5EF4-FFF2-40B4-BE49-F238E27FC236}">
                <a16:creationId xmlns:a16="http://schemas.microsoft.com/office/drawing/2014/main" id="{7BF2D27A-7646-0EDE-63C6-EF9191A4A921}"/>
              </a:ext>
            </a:extLst>
          </p:cNvPr>
          <p:cNvCxnSpPr/>
          <p:nvPr/>
        </p:nvCxnSpPr>
        <p:spPr>
          <a:xfrm flipH="1">
            <a:off x="2288715" y="1900366"/>
            <a:ext cx="663677" cy="508834"/>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DC90999-5C0C-6048-9FE1-1B7FB0806525}"/>
              </a:ext>
            </a:extLst>
          </p:cNvPr>
          <p:cNvCxnSpPr>
            <a:cxnSpLocks/>
          </p:cNvCxnSpPr>
          <p:nvPr/>
        </p:nvCxnSpPr>
        <p:spPr>
          <a:xfrm>
            <a:off x="4186445" y="1885618"/>
            <a:ext cx="663677" cy="508834"/>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13C2E564-3C11-54A0-F553-0301FE3D43AB}"/>
              </a:ext>
            </a:extLst>
          </p:cNvPr>
          <p:cNvGrpSpPr/>
          <p:nvPr/>
        </p:nvGrpSpPr>
        <p:grpSpPr>
          <a:xfrm>
            <a:off x="2814845" y="731002"/>
            <a:ext cx="1371600" cy="1371600"/>
            <a:chOff x="2814845" y="731002"/>
            <a:chExt cx="1371600" cy="1371600"/>
          </a:xfrm>
        </p:grpSpPr>
        <p:pic>
          <p:nvPicPr>
            <p:cNvPr id="2050" name="Picture 2">
              <a:extLst>
                <a:ext uri="{FF2B5EF4-FFF2-40B4-BE49-F238E27FC236}">
                  <a16:creationId xmlns:a16="http://schemas.microsoft.com/office/drawing/2014/main" id="{5C3AB27D-1D8A-6699-1A5D-3A16D0B4F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920" y="842434"/>
              <a:ext cx="1035810" cy="103581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7E47A957-B113-5E72-B24E-F71E77D400DC}"/>
                </a:ext>
              </a:extLst>
            </p:cNvPr>
            <p:cNvSpPr/>
            <p:nvPr/>
          </p:nvSpPr>
          <p:spPr>
            <a:xfrm>
              <a:off x="2814845" y="731002"/>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1AD94A24-6518-DCF3-F9D7-11C363F47813}"/>
              </a:ext>
            </a:extLst>
          </p:cNvPr>
          <p:cNvGrpSpPr/>
          <p:nvPr/>
        </p:nvGrpSpPr>
        <p:grpSpPr>
          <a:xfrm>
            <a:off x="1248953" y="2425467"/>
            <a:ext cx="1371600" cy="1371600"/>
            <a:chOff x="1248953" y="2425467"/>
            <a:chExt cx="1371600" cy="1371600"/>
          </a:xfrm>
        </p:grpSpPr>
        <p:pic>
          <p:nvPicPr>
            <p:cNvPr id="6" name="Picture 5">
              <a:extLst>
                <a:ext uri="{FF2B5EF4-FFF2-40B4-BE49-F238E27FC236}">
                  <a16:creationId xmlns:a16="http://schemas.microsoft.com/office/drawing/2014/main" id="{7F258524-CE06-DEC7-7A17-D4F943CD1457}"/>
                </a:ext>
              </a:extLst>
            </p:cNvPr>
            <p:cNvPicPr>
              <a:picLocks noChangeAspect="1"/>
            </p:cNvPicPr>
            <p:nvPr/>
          </p:nvPicPr>
          <p:blipFill>
            <a:blip r:embed="rId3"/>
            <a:stretch>
              <a:fillRect/>
            </a:stretch>
          </p:blipFill>
          <p:spPr>
            <a:xfrm>
              <a:off x="1461054" y="2527613"/>
              <a:ext cx="1067461" cy="1074348"/>
            </a:xfrm>
            <a:prstGeom prst="rect">
              <a:avLst/>
            </a:prstGeom>
          </p:spPr>
        </p:pic>
        <p:sp>
          <p:nvSpPr>
            <p:cNvPr id="8" name="Oval 7">
              <a:extLst>
                <a:ext uri="{FF2B5EF4-FFF2-40B4-BE49-F238E27FC236}">
                  <a16:creationId xmlns:a16="http://schemas.microsoft.com/office/drawing/2014/main" id="{2923947E-57A3-2817-E7FC-8C4DB247ED0C}"/>
                </a:ext>
              </a:extLst>
            </p:cNvPr>
            <p:cNvSpPr/>
            <p:nvPr/>
          </p:nvSpPr>
          <p:spPr>
            <a:xfrm>
              <a:off x="1248953" y="2425467"/>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EDE88AC-F53D-DB6E-D6C2-29CC69300D60}"/>
              </a:ext>
            </a:extLst>
          </p:cNvPr>
          <p:cNvGrpSpPr/>
          <p:nvPr/>
        </p:nvGrpSpPr>
        <p:grpSpPr>
          <a:xfrm>
            <a:off x="4323992" y="2422213"/>
            <a:ext cx="1446483" cy="1371600"/>
            <a:chOff x="4323992" y="2422213"/>
            <a:chExt cx="1446483" cy="1371600"/>
          </a:xfrm>
        </p:grpSpPr>
        <p:sp>
          <p:nvSpPr>
            <p:cNvPr id="10" name="Oval 9">
              <a:extLst>
                <a:ext uri="{FF2B5EF4-FFF2-40B4-BE49-F238E27FC236}">
                  <a16:creationId xmlns:a16="http://schemas.microsoft.com/office/drawing/2014/main" id="{61600A60-728E-38F8-AED9-2A8689A4A5D2}"/>
                </a:ext>
              </a:extLst>
            </p:cNvPr>
            <p:cNvSpPr/>
            <p:nvPr/>
          </p:nvSpPr>
          <p:spPr>
            <a:xfrm>
              <a:off x="4323992" y="2422213"/>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83532DD-F320-08B0-6D3B-76ACCF9F76C7}"/>
                </a:ext>
              </a:extLst>
            </p:cNvPr>
            <p:cNvPicPr>
              <a:picLocks noChangeAspect="1"/>
            </p:cNvPicPr>
            <p:nvPr/>
          </p:nvPicPr>
          <p:blipFill rotWithShape="1">
            <a:blip r:embed="rId4"/>
            <a:srcRect l="2073" t="8667" r="-2073" b="14271"/>
            <a:stretch/>
          </p:blipFill>
          <p:spPr>
            <a:xfrm>
              <a:off x="4439629" y="2508696"/>
              <a:ext cx="1330846" cy="1085891"/>
            </a:xfrm>
            <a:prstGeom prst="rect">
              <a:avLst/>
            </a:prstGeom>
          </p:spPr>
        </p:pic>
      </p:grpSp>
      <p:sp>
        <p:nvSpPr>
          <p:cNvPr id="22" name="TextBox 21">
            <a:extLst>
              <a:ext uri="{FF2B5EF4-FFF2-40B4-BE49-F238E27FC236}">
                <a16:creationId xmlns:a16="http://schemas.microsoft.com/office/drawing/2014/main" id="{48ADF2DA-476F-132B-A563-94D190A0863D}"/>
              </a:ext>
            </a:extLst>
          </p:cNvPr>
          <p:cNvSpPr txBox="1"/>
          <p:nvPr/>
        </p:nvSpPr>
        <p:spPr>
          <a:xfrm>
            <a:off x="1162376" y="3912226"/>
            <a:ext cx="1544754" cy="243349"/>
          </a:xfrm>
          <a:prstGeom prst="rect">
            <a:avLst/>
          </a:prstGeom>
        </p:spPr>
        <p:txBody>
          <a:bodyPr wrap="square" rtlCol="0">
            <a:noAutofit/>
          </a:bodyPr>
          <a:lstStyle/>
          <a:p>
            <a:pPr algn="l"/>
            <a:r>
              <a:rPr lang="en-US" sz="1600" dirty="0"/>
              <a:t>Loan Applicants</a:t>
            </a:r>
          </a:p>
        </p:txBody>
      </p:sp>
      <p:sp>
        <p:nvSpPr>
          <p:cNvPr id="23" name="TextBox 22">
            <a:extLst>
              <a:ext uri="{FF2B5EF4-FFF2-40B4-BE49-F238E27FC236}">
                <a16:creationId xmlns:a16="http://schemas.microsoft.com/office/drawing/2014/main" id="{FE6E5B5D-81DE-E66A-DD95-7CA7A9F8917F}"/>
              </a:ext>
            </a:extLst>
          </p:cNvPr>
          <p:cNvSpPr txBox="1"/>
          <p:nvPr/>
        </p:nvSpPr>
        <p:spPr>
          <a:xfrm>
            <a:off x="4208707" y="3929412"/>
            <a:ext cx="1919247" cy="243349"/>
          </a:xfrm>
          <a:prstGeom prst="rect">
            <a:avLst/>
          </a:prstGeom>
        </p:spPr>
        <p:txBody>
          <a:bodyPr wrap="square" rtlCol="0">
            <a:noAutofit/>
          </a:bodyPr>
          <a:lstStyle/>
          <a:p>
            <a:pPr algn="l"/>
            <a:r>
              <a:rPr lang="en-US" sz="1600" dirty="0"/>
              <a:t>Financial Company</a:t>
            </a:r>
          </a:p>
        </p:txBody>
      </p:sp>
    </p:spTree>
    <p:extLst>
      <p:ext uri="{BB962C8B-B14F-4D97-AF65-F5344CB8AC3E}">
        <p14:creationId xmlns:p14="http://schemas.microsoft.com/office/powerpoint/2010/main" val="18655165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50</a:t>
            </a:fld>
            <a:endParaRPr lang="en-US" dirty="0"/>
          </a:p>
        </p:txBody>
      </p:sp>
      <p:grpSp>
        <p:nvGrpSpPr>
          <p:cNvPr id="17" name="Group 16">
            <a:extLst>
              <a:ext uri="{FF2B5EF4-FFF2-40B4-BE49-F238E27FC236}">
                <a16:creationId xmlns:a16="http://schemas.microsoft.com/office/drawing/2014/main" id="{3687B870-7B44-E31C-F654-F662A70B87AC}"/>
              </a:ext>
            </a:extLst>
          </p:cNvPr>
          <p:cNvGrpSpPr/>
          <p:nvPr/>
        </p:nvGrpSpPr>
        <p:grpSpPr>
          <a:xfrm>
            <a:off x="6850147" y="3186025"/>
            <a:ext cx="2643805" cy="648930"/>
            <a:chOff x="6815966" y="107483"/>
            <a:chExt cx="2643805"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218016" y="188579"/>
              <a:ext cx="2241755" cy="309716"/>
            </a:xfrm>
            <a:prstGeom prst="rect">
              <a:avLst/>
            </a:prstGeom>
          </p:spPr>
          <p:txBody>
            <a:bodyPr wrap="square" rtlCol="0">
              <a:noAutofit/>
            </a:bodyPr>
            <a:lstStyle/>
            <a:p>
              <a:pPr algn="l"/>
              <a:r>
                <a:rPr lang="en-US" sz="2400" b="1" dirty="0"/>
                <a:t>CONCLUSION</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17542" y="155797"/>
            <a:ext cx="1651816" cy="454465"/>
            <a:chOff x="6781883" y="107485"/>
            <a:chExt cx="2544881"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85009" y="191728"/>
              <a:ext cx="2241755" cy="309716"/>
            </a:xfrm>
            <a:prstGeom prst="rect">
              <a:avLst/>
            </a:prstGeom>
            <a:noFill/>
          </p:spPr>
          <p:txBody>
            <a:bodyPr wrap="square" rtlCol="0">
              <a:noAutofit/>
            </a:bodyPr>
            <a:lstStyle/>
            <a:p>
              <a:pPr algn="l"/>
              <a:r>
                <a:rPr lang="en-US" sz="1400" b="1" dirty="0">
                  <a:solidFill>
                    <a:schemeClr val="bg2">
                      <a:lumMod val="50000"/>
                    </a:schemeClr>
                  </a:solidFill>
                </a:rPr>
                <a:t>INTRODUCTION</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17544" y="913354"/>
            <a:ext cx="1651815" cy="454465"/>
            <a:chOff x="6781883" y="107485"/>
            <a:chExt cx="2544877"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085005" y="198249"/>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34798" y="1670911"/>
            <a:ext cx="1834432" cy="454465"/>
            <a:chOff x="6781883" y="107485"/>
            <a:chExt cx="2826227"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366355" y="195953"/>
              <a:ext cx="2241755" cy="309716"/>
            </a:xfrm>
            <a:prstGeom prst="rect">
              <a:avLst/>
            </a:prstGeom>
            <a:noFill/>
          </p:spPr>
          <p:txBody>
            <a:bodyPr wrap="square" rtlCol="0">
              <a:noAutofit/>
            </a:bodyPr>
            <a:lstStyle/>
            <a:p>
              <a:pPr algn="l"/>
              <a:r>
                <a:rPr lang="en-US" sz="1400" b="1" dirty="0">
                  <a:solidFill>
                    <a:schemeClr val="bg2">
                      <a:lumMod val="50000"/>
                    </a:schemeClr>
                  </a:solidFill>
                </a:rPr>
                <a:t>RESULTS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34798" y="2428468"/>
            <a:ext cx="1924663" cy="454465"/>
            <a:chOff x="6781883" y="107485"/>
            <a:chExt cx="296524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505370" y="193657"/>
              <a:ext cx="2241755" cy="309716"/>
            </a:xfrm>
            <a:prstGeom prst="rect">
              <a:avLst/>
            </a:prstGeom>
            <a:noFill/>
          </p:spPr>
          <p:txBody>
            <a:bodyPr wrap="square" rtlCol="0">
              <a:noAutofit/>
            </a:bodyPr>
            <a:lstStyle/>
            <a:p>
              <a:pPr algn="l"/>
              <a:r>
                <a:rPr lang="en-US" sz="1400" b="1" dirty="0">
                  <a:solidFill>
                    <a:schemeClr val="bg2">
                      <a:lumMod val="50000"/>
                    </a:schemeClr>
                  </a:solidFill>
                </a:rPr>
                <a:t>EPICS</a:t>
              </a:r>
            </a:p>
          </p:txBody>
        </p:sp>
      </p:grpSp>
      <p:sp>
        <p:nvSpPr>
          <p:cNvPr id="5" name="Title 4">
            <a:extLst>
              <a:ext uri="{FF2B5EF4-FFF2-40B4-BE49-F238E27FC236}">
                <a16:creationId xmlns:a16="http://schemas.microsoft.com/office/drawing/2014/main" id="{E26E2DB0-1CE2-7999-7453-7F9D02637481}"/>
              </a:ext>
            </a:extLst>
          </p:cNvPr>
          <p:cNvSpPr>
            <a:spLocks noGrp="1"/>
          </p:cNvSpPr>
          <p:nvPr>
            <p:ph type="ctrTitle"/>
          </p:nvPr>
        </p:nvSpPr>
        <p:spPr>
          <a:xfrm>
            <a:off x="1808957" y="1130570"/>
            <a:ext cx="7022971" cy="1804183"/>
          </a:xfrm>
        </p:spPr>
        <p:txBody>
          <a:bodyPr>
            <a:normAutofit/>
          </a:bodyPr>
          <a:lstStyle/>
          <a:p>
            <a:r>
              <a:rPr lang="en-US" sz="8800" dirty="0"/>
              <a:t>Thank You</a:t>
            </a:r>
          </a:p>
        </p:txBody>
      </p:sp>
    </p:spTree>
    <p:extLst>
      <p:ext uri="{BB962C8B-B14F-4D97-AF65-F5344CB8AC3E}">
        <p14:creationId xmlns:p14="http://schemas.microsoft.com/office/powerpoint/2010/main" val="642096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6</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Background</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210312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107483"/>
            <a:ext cx="2431272" cy="648930"/>
            <a:chOff x="6815966" y="107483"/>
            <a:chExt cx="2431272"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005483" y="191728"/>
              <a:ext cx="2241755" cy="309716"/>
            </a:xfrm>
            <a:prstGeom prst="rect">
              <a:avLst/>
            </a:prstGeom>
          </p:spPr>
          <p:txBody>
            <a:bodyPr wrap="square" rtlCol="0">
              <a:noAutofit/>
            </a:bodyPr>
            <a:lstStyle/>
            <a:p>
              <a:pPr algn="l"/>
              <a:r>
                <a:rPr lang="en-US" sz="2400" b="1" dirty="0"/>
                <a:t>INTRODUCTION</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47036" y="984734"/>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40" y="1761681"/>
            <a:ext cx="1836173" cy="454465"/>
            <a:chOff x="6781883" y="107485"/>
            <a:chExt cx="2828909"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369037" y="203303"/>
              <a:ext cx="2241755" cy="309716"/>
            </a:xfrm>
            <a:prstGeom prst="rect">
              <a:avLst/>
            </a:prstGeom>
            <a:noFill/>
          </p:spPr>
          <p:txBody>
            <a:bodyPr wrap="square" rtlCol="0">
              <a:noAutofit/>
            </a:bodyPr>
            <a:lstStyle/>
            <a:p>
              <a:pPr algn="l"/>
              <a:r>
                <a:rPr lang="en-US" sz="1400" b="1" dirty="0">
                  <a:solidFill>
                    <a:schemeClr val="bg2">
                      <a:lumMod val="50000"/>
                    </a:schemeClr>
                  </a:solidFill>
                </a:rPr>
                <a:t> 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39" y="2538628"/>
            <a:ext cx="1934386" cy="454465"/>
            <a:chOff x="6781883" y="107485"/>
            <a:chExt cx="298022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520350" y="191728"/>
              <a:ext cx="2241755" cy="309716"/>
            </a:xfrm>
            <a:prstGeom prst="rect">
              <a:avLst/>
            </a:prstGeom>
            <a:noFill/>
          </p:spPr>
          <p:txBody>
            <a:bodyPr wrap="square" rtlCol="0">
              <a:noAutofit/>
            </a:bodyPr>
            <a:lstStyle/>
            <a:p>
              <a:pPr algn="l"/>
              <a:r>
                <a:rPr lang="en-US" sz="1400" b="1" dirty="0">
                  <a:solidFill>
                    <a:schemeClr val="bg2">
                      <a:lumMod val="50000"/>
                    </a:schemeClr>
                  </a:solidFill>
                </a:rPr>
                <a:t>ETHICS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2" name="Group 1">
            <a:extLst>
              <a:ext uri="{FF2B5EF4-FFF2-40B4-BE49-F238E27FC236}">
                <a16:creationId xmlns:a16="http://schemas.microsoft.com/office/drawing/2014/main" id="{7D0B6F63-EE7C-44F2-D1C4-F85A12BE85CB}"/>
              </a:ext>
            </a:extLst>
          </p:cNvPr>
          <p:cNvGrpSpPr/>
          <p:nvPr/>
        </p:nvGrpSpPr>
        <p:grpSpPr>
          <a:xfrm>
            <a:off x="362058" y="1761681"/>
            <a:ext cx="1097280" cy="1097280"/>
            <a:chOff x="4323992" y="2422213"/>
            <a:chExt cx="1446483" cy="1371600"/>
          </a:xfrm>
        </p:grpSpPr>
        <p:sp>
          <p:nvSpPr>
            <p:cNvPr id="3" name="Oval 2">
              <a:extLst>
                <a:ext uri="{FF2B5EF4-FFF2-40B4-BE49-F238E27FC236}">
                  <a16:creationId xmlns:a16="http://schemas.microsoft.com/office/drawing/2014/main" id="{D698B7B8-9173-A7AE-7D5C-536E27E93A28}"/>
                </a:ext>
              </a:extLst>
            </p:cNvPr>
            <p:cNvSpPr/>
            <p:nvPr/>
          </p:nvSpPr>
          <p:spPr>
            <a:xfrm>
              <a:off x="4323992" y="2422213"/>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BCE31E6-2711-0FC6-670C-C71ACD19C208}"/>
                </a:ext>
              </a:extLst>
            </p:cNvPr>
            <p:cNvPicPr>
              <a:picLocks noChangeAspect="1"/>
            </p:cNvPicPr>
            <p:nvPr/>
          </p:nvPicPr>
          <p:blipFill rotWithShape="1">
            <a:blip r:embed="rId2"/>
            <a:srcRect l="2073" t="8667" r="-2073" b="14271"/>
            <a:stretch/>
          </p:blipFill>
          <p:spPr>
            <a:xfrm>
              <a:off x="4439629" y="2508696"/>
              <a:ext cx="1330846" cy="1085891"/>
            </a:xfrm>
            <a:prstGeom prst="rect">
              <a:avLst/>
            </a:prstGeom>
          </p:spPr>
        </p:pic>
      </p:grpSp>
      <p:grpSp>
        <p:nvGrpSpPr>
          <p:cNvPr id="5145" name="Group 5144">
            <a:extLst>
              <a:ext uri="{FF2B5EF4-FFF2-40B4-BE49-F238E27FC236}">
                <a16:creationId xmlns:a16="http://schemas.microsoft.com/office/drawing/2014/main" id="{2A60B9A6-D96C-53BC-636B-059158C9D7B8}"/>
              </a:ext>
            </a:extLst>
          </p:cNvPr>
          <p:cNvGrpSpPr/>
          <p:nvPr/>
        </p:nvGrpSpPr>
        <p:grpSpPr>
          <a:xfrm>
            <a:off x="1459338" y="701669"/>
            <a:ext cx="1744114" cy="4062930"/>
            <a:chOff x="1459338" y="701669"/>
            <a:chExt cx="1744114" cy="4062930"/>
          </a:xfrm>
        </p:grpSpPr>
        <p:grpSp>
          <p:nvGrpSpPr>
            <p:cNvPr id="51" name="Group 50">
              <a:extLst>
                <a:ext uri="{FF2B5EF4-FFF2-40B4-BE49-F238E27FC236}">
                  <a16:creationId xmlns:a16="http://schemas.microsoft.com/office/drawing/2014/main" id="{FB0C4525-AB74-E66F-908F-593336398088}"/>
                </a:ext>
              </a:extLst>
            </p:cNvPr>
            <p:cNvGrpSpPr/>
            <p:nvPr/>
          </p:nvGrpSpPr>
          <p:grpSpPr>
            <a:xfrm>
              <a:off x="2654812" y="701669"/>
              <a:ext cx="548640" cy="548640"/>
              <a:chOff x="1979704" y="3049365"/>
              <a:chExt cx="1371600" cy="1371600"/>
            </a:xfrm>
          </p:grpSpPr>
          <p:sp>
            <p:nvSpPr>
              <p:cNvPr id="41" name="Oval 40">
                <a:extLst>
                  <a:ext uri="{FF2B5EF4-FFF2-40B4-BE49-F238E27FC236}">
                    <a16:creationId xmlns:a16="http://schemas.microsoft.com/office/drawing/2014/main" id="{081361FE-BA9B-15CC-984B-35A9953BFE99}"/>
                  </a:ext>
                </a:extLst>
              </p:cNvPr>
              <p:cNvSpPr/>
              <p:nvPr/>
            </p:nvSpPr>
            <p:spPr>
              <a:xfrm>
                <a:off x="1979704" y="3049365"/>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DA1950CD-918C-BF5E-0CA0-6E74516E4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419" y="3091858"/>
                <a:ext cx="1085891" cy="10858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783C22E-205F-56FE-7837-CCA1E36BF3AC}"/>
                </a:ext>
              </a:extLst>
            </p:cNvPr>
            <p:cNvGrpSpPr/>
            <p:nvPr/>
          </p:nvGrpSpPr>
          <p:grpSpPr>
            <a:xfrm>
              <a:off x="2654812" y="1404527"/>
              <a:ext cx="548640" cy="548640"/>
              <a:chOff x="1979704" y="3049365"/>
              <a:chExt cx="1371600" cy="1371600"/>
            </a:xfrm>
          </p:grpSpPr>
          <p:sp>
            <p:nvSpPr>
              <p:cNvPr id="10" name="Oval 9">
                <a:extLst>
                  <a:ext uri="{FF2B5EF4-FFF2-40B4-BE49-F238E27FC236}">
                    <a16:creationId xmlns:a16="http://schemas.microsoft.com/office/drawing/2014/main" id="{044979CA-EE3E-1A19-9C1A-2D4ECD97B427}"/>
                  </a:ext>
                </a:extLst>
              </p:cNvPr>
              <p:cNvSpPr/>
              <p:nvPr/>
            </p:nvSpPr>
            <p:spPr>
              <a:xfrm>
                <a:off x="1979704" y="3049365"/>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A73B1E35-D5B0-FA54-18E8-075116A0C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419" y="3091858"/>
                <a:ext cx="1085891" cy="10858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6BFAB342-FFC7-B1B8-7D3D-131097530EF5}"/>
                </a:ext>
              </a:extLst>
            </p:cNvPr>
            <p:cNvGrpSpPr/>
            <p:nvPr/>
          </p:nvGrpSpPr>
          <p:grpSpPr>
            <a:xfrm>
              <a:off x="2654812" y="2107385"/>
              <a:ext cx="548640" cy="548640"/>
              <a:chOff x="1979704" y="3049365"/>
              <a:chExt cx="1371600" cy="1371600"/>
            </a:xfrm>
          </p:grpSpPr>
          <p:sp>
            <p:nvSpPr>
              <p:cNvPr id="21" name="Oval 20">
                <a:extLst>
                  <a:ext uri="{FF2B5EF4-FFF2-40B4-BE49-F238E27FC236}">
                    <a16:creationId xmlns:a16="http://schemas.microsoft.com/office/drawing/2014/main" id="{4639286A-BE9A-60B2-C13B-D306B338E31C}"/>
                  </a:ext>
                </a:extLst>
              </p:cNvPr>
              <p:cNvSpPr/>
              <p:nvPr/>
            </p:nvSpPr>
            <p:spPr>
              <a:xfrm>
                <a:off x="1979704" y="3049365"/>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03410D37-05BB-8AB7-E4B3-BC067935F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419" y="3091858"/>
                <a:ext cx="1085891" cy="10858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8F80A008-CECE-9178-D2F8-0F93C77C74C2}"/>
                </a:ext>
              </a:extLst>
            </p:cNvPr>
            <p:cNvGrpSpPr/>
            <p:nvPr/>
          </p:nvGrpSpPr>
          <p:grpSpPr>
            <a:xfrm>
              <a:off x="2654812" y="2810243"/>
              <a:ext cx="548640" cy="548640"/>
              <a:chOff x="1979704" y="3049365"/>
              <a:chExt cx="1371600" cy="1371600"/>
            </a:xfrm>
          </p:grpSpPr>
          <p:sp>
            <p:nvSpPr>
              <p:cNvPr id="24" name="Oval 23">
                <a:extLst>
                  <a:ext uri="{FF2B5EF4-FFF2-40B4-BE49-F238E27FC236}">
                    <a16:creationId xmlns:a16="http://schemas.microsoft.com/office/drawing/2014/main" id="{75389EE7-591C-81A9-3A7F-F016C30472C4}"/>
                  </a:ext>
                </a:extLst>
              </p:cNvPr>
              <p:cNvSpPr/>
              <p:nvPr/>
            </p:nvSpPr>
            <p:spPr>
              <a:xfrm>
                <a:off x="1979704" y="3049365"/>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
                <a:extLst>
                  <a:ext uri="{FF2B5EF4-FFF2-40B4-BE49-F238E27FC236}">
                    <a16:creationId xmlns:a16="http://schemas.microsoft.com/office/drawing/2014/main" id="{AC351211-2D9B-EEED-48BB-86C7A88C7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419" y="3091858"/>
                <a:ext cx="1085891" cy="10858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E295043B-92C9-8CF4-40F1-F8C4192A3C08}"/>
                </a:ext>
              </a:extLst>
            </p:cNvPr>
            <p:cNvGrpSpPr/>
            <p:nvPr/>
          </p:nvGrpSpPr>
          <p:grpSpPr>
            <a:xfrm>
              <a:off x="2654812" y="3513101"/>
              <a:ext cx="548640" cy="548640"/>
              <a:chOff x="1979704" y="3049365"/>
              <a:chExt cx="1371600" cy="1371600"/>
            </a:xfrm>
          </p:grpSpPr>
          <p:sp>
            <p:nvSpPr>
              <p:cNvPr id="27" name="Oval 26">
                <a:extLst>
                  <a:ext uri="{FF2B5EF4-FFF2-40B4-BE49-F238E27FC236}">
                    <a16:creationId xmlns:a16="http://schemas.microsoft.com/office/drawing/2014/main" id="{C762DF18-984B-DA5F-5E3B-F88B636429F1}"/>
                  </a:ext>
                </a:extLst>
              </p:cNvPr>
              <p:cNvSpPr/>
              <p:nvPr/>
            </p:nvSpPr>
            <p:spPr>
              <a:xfrm>
                <a:off x="1979704" y="3049365"/>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
                <a:extLst>
                  <a:ext uri="{FF2B5EF4-FFF2-40B4-BE49-F238E27FC236}">
                    <a16:creationId xmlns:a16="http://schemas.microsoft.com/office/drawing/2014/main" id="{28817239-4CE2-FE03-C519-DE2EC7671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419" y="3091858"/>
                <a:ext cx="1085891" cy="10858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C63ADA05-D5A9-9FA6-61A7-C2ECF4212964}"/>
                </a:ext>
              </a:extLst>
            </p:cNvPr>
            <p:cNvGrpSpPr/>
            <p:nvPr/>
          </p:nvGrpSpPr>
          <p:grpSpPr>
            <a:xfrm>
              <a:off x="2654812" y="4215959"/>
              <a:ext cx="548640" cy="548640"/>
              <a:chOff x="1979704" y="3049365"/>
              <a:chExt cx="1371600" cy="1371600"/>
            </a:xfrm>
          </p:grpSpPr>
          <p:sp>
            <p:nvSpPr>
              <p:cNvPr id="40" name="Oval 39">
                <a:extLst>
                  <a:ext uri="{FF2B5EF4-FFF2-40B4-BE49-F238E27FC236}">
                    <a16:creationId xmlns:a16="http://schemas.microsoft.com/office/drawing/2014/main" id="{2F4F143A-4FEB-B288-BD3C-4C9A737D804E}"/>
                  </a:ext>
                </a:extLst>
              </p:cNvPr>
              <p:cNvSpPr/>
              <p:nvPr/>
            </p:nvSpPr>
            <p:spPr>
              <a:xfrm>
                <a:off x="1979704" y="3049365"/>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2">
                <a:extLst>
                  <a:ext uri="{FF2B5EF4-FFF2-40B4-BE49-F238E27FC236}">
                    <a16:creationId xmlns:a16="http://schemas.microsoft.com/office/drawing/2014/main" id="{C7A021EC-DE49-BF41-52B6-9DE3C2823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419" y="3091858"/>
                <a:ext cx="1085891" cy="108589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6" name="Straight Arrow Connector 55">
              <a:extLst>
                <a:ext uri="{FF2B5EF4-FFF2-40B4-BE49-F238E27FC236}">
                  <a16:creationId xmlns:a16="http://schemas.microsoft.com/office/drawing/2014/main" id="{39A20D2E-F198-7142-5D8C-2C037ED46456}"/>
                </a:ext>
              </a:extLst>
            </p:cNvPr>
            <p:cNvCxnSpPr>
              <a:stCxn id="5" idx="3"/>
            </p:cNvCxnSpPr>
            <p:nvPr/>
          </p:nvCxnSpPr>
          <p:spPr>
            <a:xfrm flipV="1">
              <a:off x="1459338" y="1152183"/>
              <a:ext cx="1018391" cy="1113041"/>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79942D0-E9D4-557E-83AC-4FB05FB3C71D}"/>
                </a:ext>
              </a:extLst>
            </p:cNvPr>
            <p:cNvCxnSpPr>
              <a:stCxn id="5" idx="3"/>
            </p:cNvCxnSpPr>
            <p:nvPr/>
          </p:nvCxnSpPr>
          <p:spPr>
            <a:xfrm flipV="1">
              <a:off x="1459338" y="1742617"/>
              <a:ext cx="1058531" cy="522607"/>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72" name="Straight Arrow Connector 3071">
              <a:extLst>
                <a:ext uri="{FF2B5EF4-FFF2-40B4-BE49-F238E27FC236}">
                  <a16:creationId xmlns:a16="http://schemas.microsoft.com/office/drawing/2014/main" id="{BD6A52C1-A1B4-1991-FDC9-9BA4B2D59FD6}"/>
                </a:ext>
              </a:extLst>
            </p:cNvPr>
            <p:cNvCxnSpPr>
              <a:stCxn id="5" idx="3"/>
            </p:cNvCxnSpPr>
            <p:nvPr/>
          </p:nvCxnSpPr>
          <p:spPr>
            <a:xfrm>
              <a:off x="1459338" y="2265224"/>
              <a:ext cx="1066864" cy="116481"/>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75" name="Straight Arrow Connector 3074">
              <a:extLst>
                <a:ext uri="{FF2B5EF4-FFF2-40B4-BE49-F238E27FC236}">
                  <a16:creationId xmlns:a16="http://schemas.microsoft.com/office/drawing/2014/main" id="{B9C57C88-409F-1C2B-184A-9336199D1B05}"/>
                </a:ext>
              </a:extLst>
            </p:cNvPr>
            <p:cNvCxnSpPr>
              <a:stCxn id="5" idx="3"/>
            </p:cNvCxnSpPr>
            <p:nvPr/>
          </p:nvCxnSpPr>
          <p:spPr>
            <a:xfrm>
              <a:off x="1459338" y="2265224"/>
              <a:ext cx="1005892" cy="819339"/>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77" name="Straight Arrow Connector 3076">
              <a:extLst>
                <a:ext uri="{FF2B5EF4-FFF2-40B4-BE49-F238E27FC236}">
                  <a16:creationId xmlns:a16="http://schemas.microsoft.com/office/drawing/2014/main" id="{6C45B7DF-0D00-013D-9283-FA83379BB6D9}"/>
                </a:ext>
              </a:extLst>
            </p:cNvPr>
            <p:cNvCxnSpPr>
              <a:stCxn id="5" idx="3"/>
            </p:cNvCxnSpPr>
            <p:nvPr/>
          </p:nvCxnSpPr>
          <p:spPr>
            <a:xfrm>
              <a:off x="1459338" y="2265224"/>
              <a:ext cx="1064781" cy="162835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80" name="Straight Arrow Connector 3079">
              <a:extLst>
                <a:ext uri="{FF2B5EF4-FFF2-40B4-BE49-F238E27FC236}">
                  <a16:creationId xmlns:a16="http://schemas.microsoft.com/office/drawing/2014/main" id="{B6DA6D17-C926-1B17-BC8F-4DF6BF67F4A8}"/>
                </a:ext>
              </a:extLst>
            </p:cNvPr>
            <p:cNvCxnSpPr>
              <a:stCxn id="5" idx="3"/>
            </p:cNvCxnSpPr>
            <p:nvPr/>
          </p:nvCxnSpPr>
          <p:spPr>
            <a:xfrm>
              <a:off x="1459338" y="2265224"/>
              <a:ext cx="1058531" cy="218491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46" name="Group 5145">
            <a:extLst>
              <a:ext uri="{FF2B5EF4-FFF2-40B4-BE49-F238E27FC236}">
                <a16:creationId xmlns:a16="http://schemas.microsoft.com/office/drawing/2014/main" id="{D5DF7DDD-7CC4-9315-29A1-1C769BC0C91C}"/>
              </a:ext>
            </a:extLst>
          </p:cNvPr>
          <p:cNvGrpSpPr/>
          <p:nvPr/>
        </p:nvGrpSpPr>
        <p:grpSpPr>
          <a:xfrm>
            <a:off x="3203452" y="975989"/>
            <a:ext cx="2200807" cy="3514290"/>
            <a:chOff x="3203452" y="975989"/>
            <a:chExt cx="2200807" cy="3514290"/>
          </a:xfrm>
        </p:grpSpPr>
        <p:cxnSp>
          <p:nvCxnSpPr>
            <p:cNvPr id="3083" name="Straight Arrow Connector 3082">
              <a:extLst>
                <a:ext uri="{FF2B5EF4-FFF2-40B4-BE49-F238E27FC236}">
                  <a16:creationId xmlns:a16="http://schemas.microsoft.com/office/drawing/2014/main" id="{D9375A56-9D13-38F8-7A89-0E16A54A4C88}"/>
                </a:ext>
              </a:extLst>
            </p:cNvPr>
            <p:cNvCxnSpPr>
              <a:cxnSpLocks/>
              <a:stCxn id="41" idx="6"/>
              <a:endCxn id="3089" idx="2"/>
            </p:cNvCxnSpPr>
            <p:nvPr/>
          </p:nvCxnSpPr>
          <p:spPr>
            <a:xfrm>
              <a:off x="3203452" y="975989"/>
              <a:ext cx="1103527" cy="1366098"/>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B24DAB41-AAAA-4FDD-BE63-6A923FC25AD5}"/>
                </a:ext>
              </a:extLst>
            </p:cNvPr>
            <p:cNvCxnSpPr>
              <a:cxnSpLocks/>
              <a:stCxn id="10" idx="6"/>
              <a:endCxn id="3089" idx="2"/>
            </p:cNvCxnSpPr>
            <p:nvPr/>
          </p:nvCxnSpPr>
          <p:spPr>
            <a:xfrm>
              <a:off x="3203452" y="1678847"/>
              <a:ext cx="1103527" cy="66324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85" name="Straight Arrow Connector 3084">
              <a:extLst>
                <a:ext uri="{FF2B5EF4-FFF2-40B4-BE49-F238E27FC236}">
                  <a16:creationId xmlns:a16="http://schemas.microsoft.com/office/drawing/2014/main" id="{BC13BED0-8995-119A-B5D4-5AFF260B73A6}"/>
                </a:ext>
              </a:extLst>
            </p:cNvPr>
            <p:cNvCxnSpPr>
              <a:cxnSpLocks/>
              <a:stCxn id="21" idx="6"/>
              <a:endCxn id="3089" idx="2"/>
            </p:cNvCxnSpPr>
            <p:nvPr/>
          </p:nvCxnSpPr>
          <p:spPr>
            <a:xfrm flipV="1">
              <a:off x="3203452" y="2342087"/>
              <a:ext cx="1103527" cy="39618"/>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86" name="Straight Arrow Connector 3085">
              <a:extLst>
                <a:ext uri="{FF2B5EF4-FFF2-40B4-BE49-F238E27FC236}">
                  <a16:creationId xmlns:a16="http://schemas.microsoft.com/office/drawing/2014/main" id="{17105DAA-AAC7-0D81-BBAC-1135B7942075}"/>
                </a:ext>
              </a:extLst>
            </p:cNvPr>
            <p:cNvCxnSpPr>
              <a:cxnSpLocks/>
              <a:stCxn id="24" idx="6"/>
              <a:endCxn id="3089" idx="2"/>
            </p:cNvCxnSpPr>
            <p:nvPr/>
          </p:nvCxnSpPr>
          <p:spPr>
            <a:xfrm flipV="1">
              <a:off x="3203452" y="2342087"/>
              <a:ext cx="1103527" cy="742476"/>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87" name="Straight Arrow Connector 3086">
              <a:extLst>
                <a:ext uri="{FF2B5EF4-FFF2-40B4-BE49-F238E27FC236}">
                  <a16:creationId xmlns:a16="http://schemas.microsoft.com/office/drawing/2014/main" id="{0E8EFB1F-477B-67EA-E741-7A5A41300D2B}"/>
                </a:ext>
              </a:extLst>
            </p:cNvPr>
            <p:cNvCxnSpPr>
              <a:cxnSpLocks/>
              <a:stCxn id="27" idx="6"/>
              <a:endCxn id="3089" idx="2"/>
            </p:cNvCxnSpPr>
            <p:nvPr/>
          </p:nvCxnSpPr>
          <p:spPr>
            <a:xfrm flipV="1">
              <a:off x="3203452" y="2342087"/>
              <a:ext cx="1103527" cy="1445334"/>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88" name="Straight Arrow Connector 3087">
              <a:extLst>
                <a:ext uri="{FF2B5EF4-FFF2-40B4-BE49-F238E27FC236}">
                  <a16:creationId xmlns:a16="http://schemas.microsoft.com/office/drawing/2014/main" id="{C239BB59-17A9-6443-EF6D-6E5DD5740BBE}"/>
                </a:ext>
              </a:extLst>
            </p:cNvPr>
            <p:cNvCxnSpPr>
              <a:cxnSpLocks/>
              <a:stCxn id="40" idx="6"/>
              <a:endCxn id="3082" idx="1"/>
            </p:cNvCxnSpPr>
            <p:nvPr/>
          </p:nvCxnSpPr>
          <p:spPr>
            <a:xfrm flipV="1">
              <a:off x="3203452" y="2334483"/>
              <a:ext cx="1114556" cy="2155796"/>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3090" name="Group 3089">
              <a:extLst>
                <a:ext uri="{FF2B5EF4-FFF2-40B4-BE49-F238E27FC236}">
                  <a16:creationId xmlns:a16="http://schemas.microsoft.com/office/drawing/2014/main" id="{76C27209-CB15-21D9-CCF8-B45670AF83EB}"/>
                </a:ext>
              </a:extLst>
            </p:cNvPr>
            <p:cNvGrpSpPr/>
            <p:nvPr/>
          </p:nvGrpSpPr>
          <p:grpSpPr>
            <a:xfrm>
              <a:off x="4306979" y="1770235"/>
              <a:ext cx="1097280" cy="1128496"/>
              <a:chOff x="3996847" y="1879665"/>
              <a:chExt cx="1097280" cy="1128496"/>
            </a:xfrm>
          </p:grpSpPr>
          <p:pic>
            <p:nvPicPr>
              <p:cNvPr id="3082" name="Picture 3081" descr="A group of people in different poses&#10;&#10;Description automatically generated">
                <a:extLst>
                  <a:ext uri="{FF2B5EF4-FFF2-40B4-BE49-F238E27FC236}">
                    <a16:creationId xmlns:a16="http://schemas.microsoft.com/office/drawing/2014/main" id="{7430759D-DB59-992A-7C3F-530D83B05DBB}"/>
                  </a:ext>
                </a:extLst>
              </p:cNvPr>
              <p:cNvPicPr>
                <a:picLocks noChangeAspect="1"/>
              </p:cNvPicPr>
              <p:nvPr/>
            </p:nvPicPr>
            <p:blipFill rotWithShape="1">
              <a:blip r:embed="rId4"/>
              <a:srcRect l="22496" t="45921" r="42614" b="11765"/>
              <a:stretch/>
            </p:blipFill>
            <p:spPr>
              <a:xfrm>
                <a:off x="4007876" y="1879665"/>
                <a:ext cx="1010266" cy="1128496"/>
              </a:xfrm>
              <a:prstGeom prst="rect">
                <a:avLst/>
              </a:prstGeom>
            </p:spPr>
          </p:pic>
          <p:sp>
            <p:nvSpPr>
              <p:cNvPr id="3089" name="Oval 3088">
                <a:extLst>
                  <a:ext uri="{FF2B5EF4-FFF2-40B4-BE49-F238E27FC236}">
                    <a16:creationId xmlns:a16="http://schemas.microsoft.com/office/drawing/2014/main" id="{EE69ACB8-FF1E-4147-93C3-409679DD6D44}"/>
                  </a:ext>
                </a:extLst>
              </p:cNvPr>
              <p:cNvSpPr/>
              <p:nvPr/>
            </p:nvSpPr>
            <p:spPr>
              <a:xfrm>
                <a:off x="3996847" y="1902877"/>
                <a:ext cx="1097280" cy="109728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47" name="Group 5146">
            <a:extLst>
              <a:ext uri="{FF2B5EF4-FFF2-40B4-BE49-F238E27FC236}">
                <a16:creationId xmlns:a16="http://schemas.microsoft.com/office/drawing/2014/main" id="{A8FB1B2E-ADD6-887B-E296-9FBCD7C9043B}"/>
              </a:ext>
            </a:extLst>
          </p:cNvPr>
          <p:cNvGrpSpPr/>
          <p:nvPr/>
        </p:nvGrpSpPr>
        <p:grpSpPr>
          <a:xfrm>
            <a:off x="5404259" y="593447"/>
            <a:ext cx="1650069" cy="4138528"/>
            <a:chOff x="5404259" y="593447"/>
            <a:chExt cx="1650069" cy="4138528"/>
          </a:xfrm>
        </p:grpSpPr>
        <p:grpSp>
          <p:nvGrpSpPr>
            <p:cNvPr id="3111" name="Group 3110">
              <a:extLst>
                <a:ext uri="{FF2B5EF4-FFF2-40B4-BE49-F238E27FC236}">
                  <a16:creationId xmlns:a16="http://schemas.microsoft.com/office/drawing/2014/main" id="{8C367A9E-80C4-FE57-5628-28BAFFE8DB29}"/>
                </a:ext>
              </a:extLst>
            </p:cNvPr>
            <p:cNvGrpSpPr/>
            <p:nvPr/>
          </p:nvGrpSpPr>
          <p:grpSpPr>
            <a:xfrm>
              <a:off x="6367488" y="669045"/>
              <a:ext cx="548640" cy="548640"/>
              <a:chOff x="1979704" y="3049365"/>
              <a:chExt cx="1371600" cy="1371600"/>
            </a:xfrm>
          </p:grpSpPr>
          <p:sp>
            <p:nvSpPr>
              <p:cNvPr id="3112" name="Oval 3111">
                <a:extLst>
                  <a:ext uri="{FF2B5EF4-FFF2-40B4-BE49-F238E27FC236}">
                    <a16:creationId xmlns:a16="http://schemas.microsoft.com/office/drawing/2014/main" id="{50D58422-4E8C-AAE6-997F-240E25C127FD}"/>
                  </a:ext>
                </a:extLst>
              </p:cNvPr>
              <p:cNvSpPr/>
              <p:nvPr/>
            </p:nvSpPr>
            <p:spPr>
              <a:xfrm>
                <a:off x="1979704" y="3049365"/>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13" name="Picture 2">
                <a:extLst>
                  <a:ext uri="{FF2B5EF4-FFF2-40B4-BE49-F238E27FC236}">
                    <a16:creationId xmlns:a16="http://schemas.microsoft.com/office/drawing/2014/main" id="{5AFC857E-190D-4FE1-8E92-5E5B5230F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419" y="3091858"/>
                <a:ext cx="1085891" cy="10858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14" name="Group 3113">
              <a:extLst>
                <a:ext uri="{FF2B5EF4-FFF2-40B4-BE49-F238E27FC236}">
                  <a16:creationId xmlns:a16="http://schemas.microsoft.com/office/drawing/2014/main" id="{FB4E0152-695D-764A-392B-78D62578DF93}"/>
                </a:ext>
              </a:extLst>
            </p:cNvPr>
            <p:cNvGrpSpPr/>
            <p:nvPr/>
          </p:nvGrpSpPr>
          <p:grpSpPr>
            <a:xfrm>
              <a:off x="6367488" y="1371903"/>
              <a:ext cx="548640" cy="548640"/>
              <a:chOff x="1979704" y="3049365"/>
              <a:chExt cx="1371600" cy="1371600"/>
            </a:xfrm>
          </p:grpSpPr>
          <p:sp>
            <p:nvSpPr>
              <p:cNvPr id="3115" name="Oval 3114">
                <a:extLst>
                  <a:ext uri="{FF2B5EF4-FFF2-40B4-BE49-F238E27FC236}">
                    <a16:creationId xmlns:a16="http://schemas.microsoft.com/office/drawing/2014/main" id="{92D3BCDB-78B7-0533-733D-85A71AD50568}"/>
                  </a:ext>
                </a:extLst>
              </p:cNvPr>
              <p:cNvSpPr/>
              <p:nvPr/>
            </p:nvSpPr>
            <p:spPr>
              <a:xfrm>
                <a:off x="1979704" y="3049365"/>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16" name="Picture 2">
                <a:extLst>
                  <a:ext uri="{FF2B5EF4-FFF2-40B4-BE49-F238E27FC236}">
                    <a16:creationId xmlns:a16="http://schemas.microsoft.com/office/drawing/2014/main" id="{8C61490A-28AF-09F3-9173-0AF9CB797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419" y="3091858"/>
                <a:ext cx="1085891" cy="10858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17" name="Group 3116">
              <a:extLst>
                <a:ext uri="{FF2B5EF4-FFF2-40B4-BE49-F238E27FC236}">
                  <a16:creationId xmlns:a16="http://schemas.microsoft.com/office/drawing/2014/main" id="{5572310B-D27F-12E4-707A-E8350BB2FAA4}"/>
                </a:ext>
              </a:extLst>
            </p:cNvPr>
            <p:cNvGrpSpPr/>
            <p:nvPr/>
          </p:nvGrpSpPr>
          <p:grpSpPr>
            <a:xfrm>
              <a:off x="6367488" y="2074761"/>
              <a:ext cx="548640" cy="548640"/>
              <a:chOff x="1979704" y="3049365"/>
              <a:chExt cx="1371600" cy="1371600"/>
            </a:xfrm>
          </p:grpSpPr>
          <p:sp>
            <p:nvSpPr>
              <p:cNvPr id="3118" name="Oval 3117">
                <a:extLst>
                  <a:ext uri="{FF2B5EF4-FFF2-40B4-BE49-F238E27FC236}">
                    <a16:creationId xmlns:a16="http://schemas.microsoft.com/office/drawing/2014/main" id="{0EF909CF-CBEF-FD0B-7727-B4C1C91157DB}"/>
                  </a:ext>
                </a:extLst>
              </p:cNvPr>
              <p:cNvSpPr/>
              <p:nvPr/>
            </p:nvSpPr>
            <p:spPr>
              <a:xfrm>
                <a:off x="1979704" y="3049365"/>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19" name="Picture 2">
                <a:extLst>
                  <a:ext uri="{FF2B5EF4-FFF2-40B4-BE49-F238E27FC236}">
                    <a16:creationId xmlns:a16="http://schemas.microsoft.com/office/drawing/2014/main" id="{C64E6E4C-AEF3-D8D0-0063-328081AC3A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419" y="3091858"/>
                <a:ext cx="1085891" cy="10858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20" name="Group 3119">
              <a:extLst>
                <a:ext uri="{FF2B5EF4-FFF2-40B4-BE49-F238E27FC236}">
                  <a16:creationId xmlns:a16="http://schemas.microsoft.com/office/drawing/2014/main" id="{0F49EDBF-3B1A-BB38-DE5B-00C792A5F448}"/>
                </a:ext>
              </a:extLst>
            </p:cNvPr>
            <p:cNvGrpSpPr/>
            <p:nvPr/>
          </p:nvGrpSpPr>
          <p:grpSpPr>
            <a:xfrm>
              <a:off x="6367488" y="2777619"/>
              <a:ext cx="548640" cy="548640"/>
              <a:chOff x="1979704" y="3049365"/>
              <a:chExt cx="1371600" cy="1371600"/>
            </a:xfrm>
          </p:grpSpPr>
          <p:sp>
            <p:nvSpPr>
              <p:cNvPr id="3121" name="Oval 3120">
                <a:extLst>
                  <a:ext uri="{FF2B5EF4-FFF2-40B4-BE49-F238E27FC236}">
                    <a16:creationId xmlns:a16="http://schemas.microsoft.com/office/drawing/2014/main" id="{9DDF1DF5-C005-6E43-2EAE-C137F72D929C}"/>
                  </a:ext>
                </a:extLst>
              </p:cNvPr>
              <p:cNvSpPr/>
              <p:nvPr/>
            </p:nvSpPr>
            <p:spPr>
              <a:xfrm>
                <a:off x="1979704" y="3049365"/>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22" name="Picture 2">
                <a:extLst>
                  <a:ext uri="{FF2B5EF4-FFF2-40B4-BE49-F238E27FC236}">
                    <a16:creationId xmlns:a16="http://schemas.microsoft.com/office/drawing/2014/main" id="{1FC17F10-A3E2-A4FC-A5A9-FD16BECFC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419" y="3091858"/>
                <a:ext cx="1085891" cy="10858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23" name="Group 3122">
              <a:extLst>
                <a:ext uri="{FF2B5EF4-FFF2-40B4-BE49-F238E27FC236}">
                  <a16:creationId xmlns:a16="http://schemas.microsoft.com/office/drawing/2014/main" id="{C85D5F7A-5645-02E5-7E31-516A18C0F15F}"/>
                </a:ext>
              </a:extLst>
            </p:cNvPr>
            <p:cNvGrpSpPr/>
            <p:nvPr/>
          </p:nvGrpSpPr>
          <p:grpSpPr>
            <a:xfrm>
              <a:off x="6367488" y="3480477"/>
              <a:ext cx="548640" cy="548640"/>
              <a:chOff x="1979704" y="3049365"/>
              <a:chExt cx="1371600" cy="1371600"/>
            </a:xfrm>
          </p:grpSpPr>
          <p:sp>
            <p:nvSpPr>
              <p:cNvPr id="3124" name="Oval 3123">
                <a:extLst>
                  <a:ext uri="{FF2B5EF4-FFF2-40B4-BE49-F238E27FC236}">
                    <a16:creationId xmlns:a16="http://schemas.microsoft.com/office/drawing/2014/main" id="{3B378C8D-E80F-154F-37A9-E7D764B2725F}"/>
                  </a:ext>
                </a:extLst>
              </p:cNvPr>
              <p:cNvSpPr/>
              <p:nvPr/>
            </p:nvSpPr>
            <p:spPr>
              <a:xfrm>
                <a:off x="1979704" y="3049365"/>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25" name="Picture 2">
                <a:extLst>
                  <a:ext uri="{FF2B5EF4-FFF2-40B4-BE49-F238E27FC236}">
                    <a16:creationId xmlns:a16="http://schemas.microsoft.com/office/drawing/2014/main" id="{EA3233CC-738B-01D2-81F0-C14D5A820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419" y="3091858"/>
                <a:ext cx="1085891" cy="10858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26" name="Group 3125">
              <a:extLst>
                <a:ext uri="{FF2B5EF4-FFF2-40B4-BE49-F238E27FC236}">
                  <a16:creationId xmlns:a16="http://schemas.microsoft.com/office/drawing/2014/main" id="{E73BBDFD-CDF8-98B6-A41B-8C1EC1437F49}"/>
                </a:ext>
              </a:extLst>
            </p:cNvPr>
            <p:cNvGrpSpPr/>
            <p:nvPr/>
          </p:nvGrpSpPr>
          <p:grpSpPr>
            <a:xfrm>
              <a:off x="6367488" y="4183335"/>
              <a:ext cx="548640" cy="548640"/>
              <a:chOff x="1979704" y="3049365"/>
              <a:chExt cx="1371600" cy="1371600"/>
            </a:xfrm>
          </p:grpSpPr>
          <p:sp>
            <p:nvSpPr>
              <p:cNvPr id="3127" name="Oval 3126">
                <a:extLst>
                  <a:ext uri="{FF2B5EF4-FFF2-40B4-BE49-F238E27FC236}">
                    <a16:creationId xmlns:a16="http://schemas.microsoft.com/office/drawing/2014/main" id="{7F91E9D0-74CE-A31A-DBA1-F5D7F473206C}"/>
                  </a:ext>
                </a:extLst>
              </p:cNvPr>
              <p:cNvSpPr/>
              <p:nvPr/>
            </p:nvSpPr>
            <p:spPr>
              <a:xfrm>
                <a:off x="1979704" y="3049365"/>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28" name="Picture 2">
                <a:extLst>
                  <a:ext uri="{FF2B5EF4-FFF2-40B4-BE49-F238E27FC236}">
                    <a16:creationId xmlns:a16="http://schemas.microsoft.com/office/drawing/2014/main" id="{7EECEC23-0E5B-286A-960F-82D8D4227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419" y="3091858"/>
                <a:ext cx="1085891" cy="108589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129" name="Straight Arrow Connector 3128">
              <a:extLst>
                <a:ext uri="{FF2B5EF4-FFF2-40B4-BE49-F238E27FC236}">
                  <a16:creationId xmlns:a16="http://schemas.microsoft.com/office/drawing/2014/main" id="{024683BD-9DC1-617C-5878-E4794F3B23A2}"/>
                </a:ext>
              </a:extLst>
            </p:cNvPr>
            <p:cNvCxnSpPr>
              <a:cxnSpLocks/>
              <a:stCxn id="3089" idx="6"/>
              <a:endCxn id="3112" idx="2"/>
            </p:cNvCxnSpPr>
            <p:nvPr/>
          </p:nvCxnSpPr>
          <p:spPr>
            <a:xfrm flipV="1">
              <a:off x="5404259" y="943365"/>
              <a:ext cx="963229" cy="1398722"/>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130" name="Straight Arrow Connector 3129">
              <a:extLst>
                <a:ext uri="{FF2B5EF4-FFF2-40B4-BE49-F238E27FC236}">
                  <a16:creationId xmlns:a16="http://schemas.microsoft.com/office/drawing/2014/main" id="{E8D62917-1E82-88FD-70E4-A858ADABEF32}"/>
                </a:ext>
              </a:extLst>
            </p:cNvPr>
            <p:cNvCxnSpPr>
              <a:cxnSpLocks/>
              <a:stCxn id="3089" idx="6"/>
              <a:endCxn id="3115" idx="2"/>
            </p:cNvCxnSpPr>
            <p:nvPr/>
          </p:nvCxnSpPr>
          <p:spPr>
            <a:xfrm flipV="1">
              <a:off x="5404259" y="1646223"/>
              <a:ext cx="963229" cy="695864"/>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131" name="Straight Arrow Connector 3130">
              <a:extLst>
                <a:ext uri="{FF2B5EF4-FFF2-40B4-BE49-F238E27FC236}">
                  <a16:creationId xmlns:a16="http://schemas.microsoft.com/office/drawing/2014/main" id="{27EB6C58-0C7A-F84E-0AAE-5EDEB835DD5B}"/>
                </a:ext>
              </a:extLst>
            </p:cNvPr>
            <p:cNvCxnSpPr>
              <a:cxnSpLocks/>
              <a:stCxn id="3089" idx="6"/>
              <a:endCxn id="3118" idx="2"/>
            </p:cNvCxnSpPr>
            <p:nvPr/>
          </p:nvCxnSpPr>
          <p:spPr>
            <a:xfrm>
              <a:off x="5404259" y="2342087"/>
              <a:ext cx="963229" cy="6994"/>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132" name="Straight Arrow Connector 3131">
              <a:extLst>
                <a:ext uri="{FF2B5EF4-FFF2-40B4-BE49-F238E27FC236}">
                  <a16:creationId xmlns:a16="http://schemas.microsoft.com/office/drawing/2014/main" id="{17C78D09-4B1B-8EBA-BD20-F9D1894311FE}"/>
                </a:ext>
              </a:extLst>
            </p:cNvPr>
            <p:cNvCxnSpPr>
              <a:cxnSpLocks/>
              <a:stCxn id="3089" idx="6"/>
            </p:cNvCxnSpPr>
            <p:nvPr/>
          </p:nvCxnSpPr>
          <p:spPr>
            <a:xfrm>
              <a:off x="5404259" y="2342087"/>
              <a:ext cx="976016" cy="790408"/>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133" name="Straight Arrow Connector 3132">
              <a:extLst>
                <a:ext uri="{FF2B5EF4-FFF2-40B4-BE49-F238E27FC236}">
                  <a16:creationId xmlns:a16="http://schemas.microsoft.com/office/drawing/2014/main" id="{74EC9F7C-D68B-BA0B-B5BE-F2F6E5FE112F}"/>
                </a:ext>
              </a:extLst>
            </p:cNvPr>
            <p:cNvCxnSpPr>
              <a:cxnSpLocks/>
              <a:stCxn id="3089" idx="6"/>
              <a:endCxn id="3125" idx="1"/>
            </p:cNvCxnSpPr>
            <p:nvPr/>
          </p:nvCxnSpPr>
          <p:spPr>
            <a:xfrm>
              <a:off x="5404259" y="2342087"/>
              <a:ext cx="1002715" cy="1372565"/>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134" name="Straight Arrow Connector 3133">
              <a:extLst>
                <a:ext uri="{FF2B5EF4-FFF2-40B4-BE49-F238E27FC236}">
                  <a16:creationId xmlns:a16="http://schemas.microsoft.com/office/drawing/2014/main" id="{CB27F9CE-0ADD-F6BD-52EA-70433C752FFF}"/>
                </a:ext>
              </a:extLst>
            </p:cNvPr>
            <p:cNvCxnSpPr>
              <a:cxnSpLocks/>
              <a:stCxn id="3089" idx="6"/>
              <a:endCxn id="3127" idx="2"/>
            </p:cNvCxnSpPr>
            <p:nvPr/>
          </p:nvCxnSpPr>
          <p:spPr>
            <a:xfrm>
              <a:off x="5404259" y="2342087"/>
              <a:ext cx="963229" cy="2115568"/>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5137" name="Picture 4">
              <a:extLst>
                <a:ext uri="{FF2B5EF4-FFF2-40B4-BE49-F238E27FC236}">
                  <a16:creationId xmlns:a16="http://schemas.microsoft.com/office/drawing/2014/main" id="{1D6A9284-0C32-00BF-A749-8B13A16DC4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8056" y="593447"/>
              <a:ext cx="376272" cy="405537"/>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4">
              <a:extLst>
                <a:ext uri="{FF2B5EF4-FFF2-40B4-BE49-F238E27FC236}">
                  <a16:creationId xmlns:a16="http://schemas.microsoft.com/office/drawing/2014/main" id="{08D6B2A2-5B35-2D72-A9FD-1FFDD8068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8056" y="1331446"/>
              <a:ext cx="376272" cy="405537"/>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4">
              <a:extLst>
                <a:ext uri="{FF2B5EF4-FFF2-40B4-BE49-F238E27FC236}">
                  <a16:creationId xmlns:a16="http://schemas.microsoft.com/office/drawing/2014/main" id="{00DD4DF0-658F-AADF-D572-7C00D65826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8056" y="2807444"/>
              <a:ext cx="376272" cy="405537"/>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4">
              <a:extLst>
                <a:ext uri="{FF2B5EF4-FFF2-40B4-BE49-F238E27FC236}">
                  <a16:creationId xmlns:a16="http://schemas.microsoft.com/office/drawing/2014/main" id="{FD005629-D443-6611-4674-B4C0B1A7F6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8056" y="4283442"/>
              <a:ext cx="376272" cy="405537"/>
            </a:xfrm>
            <a:prstGeom prst="rect">
              <a:avLst/>
            </a:prstGeom>
            <a:noFill/>
            <a:extLst>
              <a:ext uri="{909E8E84-426E-40DD-AFC4-6F175D3DCCD1}">
                <a14:hiddenFill xmlns:a14="http://schemas.microsoft.com/office/drawing/2010/main">
                  <a:solidFill>
                    <a:srgbClr val="FFFFFF"/>
                  </a:solidFill>
                </a14:hiddenFill>
              </a:ext>
            </a:extLst>
          </p:spPr>
        </p:pic>
        <p:pic>
          <p:nvPicPr>
            <p:cNvPr id="5143" name="Picture 6">
              <a:extLst>
                <a:ext uri="{FF2B5EF4-FFF2-40B4-BE49-F238E27FC236}">
                  <a16:creationId xmlns:a16="http://schemas.microsoft.com/office/drawing/2014/main" id="{D7B3DDAA-F9BF-FC16-AB5E-415B01E39B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2122" y="2101727"/>
              <a:ext cx="247354" cy="247354"/>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6">
              <a:extLst>
                <a:ext uri="{FF2B5EF4-FFF2-40B4-BE49-F238E27FC236}">
                  <a16:creationId xmlns:a16="http://schemas.microsoft.com/office/drawing/2014/main" id="{D2D522C2-2C8A-4286-E22E-094F491B91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2219" y="3547667"/>
              <a:ext cx="247354" cy="2473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841944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5"/>
                                        </p:tgtEl>
                                        <p:attrNameLst>
                                          <p:attrName>style.visibility</p:attrName>
                                        </p:attrNameLst>
                                      </p:cBhvr>
                                      <p:to>
                                        <p:strVal val="visible"/>
                                      </p:to>
                                    </p:set>
                                    <p:animEffect transition="in" filter="fade">
                                      <p:cBhvr>
                                        <p:cTn id="7" dur="500"/>
                                        <p:tgtEl>
                                          <p:spTgt spid="514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46"/>
                                        </p:tgtEl>
                                        <p:attrNameLst>
                                          <p:attrName>style.visibility</p:attrName>
                                        </p:attrNameLst>
                                      </p:cBhvr>
                                      <p:to>
                                        <p:strVal val="visible"/>
                                      </p:to>
                                    </p:set>
                                    <p:animEffect transition="in" filter="fade">
                                      <p:cBhvr>
                                        <p:cTn id="11" dur="1000"/>
                                        <p:tgtEl>
                                          <p:spTgt spid="5146"/>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147"/>
                                        </p:tgtEl>
                                        <p:attrNameLst>
                                          <p:attrName>style.visibility</p:attrName>
                                        </p:attrNameLst>
                                      </p:cBhvr>
                                      <p:to>
                                        <p:strVal val="visible"/>
                                      </p:to>
                                    </p:set>
                                    <p:animEffect transition="in" filter="fade">
                                      <p:cBhvr>
                                        <p:cTn id="15" dur="1000"/>
                                        <p:tgtEl>
                                          <p:spTgt spid="5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7</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Problem Statement</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338328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107483"/>
            <a:ext cx="2431272" cy="648930"/>
            <a:chOff x="6815966" y="107483"/>
            <a:chExt cx="2431272"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005483" y="191728"/>
              <a:ext cx="2241755" cy="309716"/>
            </a:xfrm>
            <a:prstGeom prst="rect">
              <a:avLst/>
            </a:prstGeom>
          </p:spPr>
          <p:txBody>
            <a:bodyPr wrap="square" rtlCol="0">
              <a:noAutofit/>
            </a:bodyPr>
            <a:lstStyle/>
            <a:p>
              <a:pPr algn="l"/>
              <a:r>
                <a:rPr lang="en-US" sz="2400" b="1" dirty="0"/>
                <a:t>INTRODUCTION</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47036" y="984734"/>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40" y="1761681"/>
            <a:ext cx="1836173" cy="454465"/>
            <a:chOff x="6781883" y="107485"/>
            <a:chExt cx="2828909"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369037" y="203303"/>
              <a:ext cx="2241755" cy="309716"/>
            </a:xfrm>
            <a:prstGeom prst="rect">
              <a:avLst/>
            </a:prstGeom>
            <a:noFill/>
          </p:spPr>
          <p:txBody>
            <a:bodyPr wrap="square" rtlCol="0">
              <a:noAutofit/>
            </a:bodyPr>
            <a:lstStyle/>
            <a:p>
              <a:pPr algn="l"/>
              <a:r>
                <a:rPr lang="en-US" sz="1400" b="1" dirty="0">
                  <a:solidFill>
                    <a:schemeClr val="bg2">
                      <a:lumMod val="50000"/>
                    </a:schemeClr>
                  </a:solidFill>
                </a:rPr>
                <a:t> 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39" y="2538628"/>
            <a:ext cx="1934386" cy="454465"/>
            <a:chOff x="6781883" y="107485"/>
            <a:chExt cx="298022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520350" y="191728"/>
              <a:ext cx="2241755" cy="309716"/>
            </a:xfrm>
            <a:prstGeom prst="rect">
              <a:avLst/>
            </a:prstGeom>
            <a:noFill/>
          </p:spPr>
          <p:txBody>
            <a:bodyPr wrap="square" rtlCol="0">
              <a:noAutofit/>
            </a:bodyPr>
            <a:lstStyle/>
            <a:p>
              <a:pPr algn="l"/>
              <a:r>
                <a:rPr lang="en-US" sz="1400" b="1" dirty="0">
                  <a:solidFill>
                    <a:schemeClr val="bg2">
                      <a:lumMod val="50000"/>
                    </a:schemeClr>
                  </a:solidFill>
                </a:rPr>
                <a:t>ETHICS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2" name="Group 1">
            <a:extLst>
              <a:ext uri="{FF2B5EF4-FFF2-40B4-BE49-F238E27FC236}">
                <a16:creationId xmlns:a16="http://schemas.microsoft.com/office/drawing/2014/main" id="{2B065D6A-D5B2-C551-1264-6C8EDBF14844}"/>
              </a:ext>
            </a:extLst>
          </p:cNvPr>
          <p:cNvGrpSpPr/>
          <p:nvPr/>
        </p:nvGrpSpPr>
        <p:grpSpPr>
          <a:xfrm>
            <a:off x="768949" y="1616067"/>
            <a:ext cx="1828800" cy="1829795"/>
            <a:chOff x="4323992" y="2422213"/>
            <a:chExt cx="1446483" cy="1371600"/>
          </a:xfrm>
        </p:grpSpPr>
        <p:sp>
          <p:nvSpPr>
            <p:cNvPr id="3" name="Oval 2">
              <a:extLst>
                <a:ext uri="{FF2B5EF4-FFF2-40B4-BE49-F238E27FC236}">
                  <a16:creationId xmlns:a16="http://schemas.microsoft.com/office/drawing/2014/main" id="{9A3CA5A5-10B2-49F4-E34A-032595D7F5E7}"/>
                </a:ext>
              </a:extLst>
            </p:cNvPr>
            <p:cNvSpPr/>
            <p:nvPr/>
          </p:nvSpPr>
          <p:spPr>
            <a:xfrm>
              <a:off x="4323992" y="2422213"/>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E5B0DCA-4D54-E5C5-656D-B73C658558F7}"/>
                </a:ext>
              </a:extLst>
            </p:cNvPr>
            <p:cNvPicPr>
              <a:picLocks noChangeAspect="1"/>
            </p:cNvPicPr>
            <p:nvPr/>
          </p:nvPicPr>
          <p:blipFill rotWithShape="1">
            <a:blip r:embed="rId2"/>
            <a:srcRect l="2073" t="8667" r="-2073" b="14271"/>
            <a:stretch/>
          </p:blipFill>
          <p:spPr>
            <a:xfrm>
              <a:off x="4439629" y="2508696"/>
              <a:ext cx="1330846" cy="1085891"/>
            </a:xfrm>
            <a:prstGeom prst="rect">
              <a:avLst/>
            </a:prstGeom>
          </p:spPr>
        </p:pic>
      </p:grpSp>
      <p:grpSp>
        <p:nvGrpSpPr>
          <p:cNvPr id="26" name="Group 25">
            <a:extLst>
              <a:ext uri="{FF2B5EF4-FFF2-40B4-BE49-F238E27FC236}">
                <a16:creationId xmlns:a16="http://schemas.microsoft.com/office/drawing/2014/main" id="{3C9F8710-A2D3-B5DE-B976-F9DF369C6D68}"/>
              </a:ext>
            </a:extLst>
          </p:cNvPr>
          <p:cNvGrpSpPr/>
          <p:nvPr/>
        </p:nvGrpSpPr>
        <p:grpSpPr>
          <a:xfrm>
            <a:off x="5144090" y="1485780"/>
            <a:ext cx="1734125" cy="1829795"/>
            <a:chOff x="5143499" y="1616066"/>
            <a:chExt cx="1734125" cy="1829795"/>
          </a:xfrm>
        </p:grpSpPr>
        <p:sp>
          <p:nvSpPr>
            <p:cNvPr id="7" name="Oval 6">
              <a:extLst>
                <a:ext uri="{FF2B5EF4-FFF2-40B4-BE49-F238E27FC236}">
                  <a16:creationId xmlns:a16="http://schemas.microsoft.com/office/drawing/2014/main" id="{89096FC4-AE09-CD32-923C-5738D743E57A}"/>
                </a:ext>
              </a:extLst>
            </p:cNvPr>
            <p:cNvSpPr/>
            <p:nvPr/>
          </p:nvSpPr>
          <p:spPr>
            <a:xfrm>
              <a:off x="5143499" y="1616066"/>
              <a:ext cx="1734125" cy="1829795"/>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215011D8-C7C8-6462-5DE5-EBB6D2D2D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411" y="1806663"/>
              <a:ext cx="1342055" cy="134205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Straight Arrow Connector 24">
            <a:extLst>
              <a:ext uri="{FF2B5EF4-FFF2-40B4-BE49-F238E27FC236}">
                <a16:creationId xmlns:a16="http://schemas.microsoft.com/office/drawing/2014/main" id="{1BDCD927-2C78-237C-44C5-028C64427B40}"/>
              </a:ext>
            </a:extLst>
          </p:cNvPr>
          <p:cNvCxnSpPr>
            <a:cxnSpLocks/>
            <a:endCxn id="7" idx="2"/>
          </p:cNvCxnSpPr>
          <p:nvPr/>
        </p:nvCxnSpPr>
        <p:spPr>
          <a:xfrm flipV="1">
            <a:off x="2503074" y="2400678"/>
            <a:ext cx="2641016" cy="55083"/>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684B70E0-A7DD-ACC0-8F5D-67B42EEFA6D5}"/>
              </a:ext>
            </a:extLst>
          </p:cNvPr>
          <p:cNvGrpSpPr/>
          <p:nvPr/>
        </p:nvGrpSpPr>
        <p:grpSpPr>
          <a:xfrm>
            <a:off x="3277989" y="914258"/>
            <a:ext cx="1866101" cy="1178393"/>
            <a:chOff x="3277989" y="914258"/>
            <a:chExt cx="1866101" cy="1178393"/>
          </a:xfrm>
        </p:grpSpPr>
        <p:grpSp>
          <p:nvGrpSpPr>
            <p:cNvPr id="14" name="Group 13">
              <a:extLst>
                <a:ext uri="{FF2B5EF4-FFF2-40B4-BE49-F238E27FC236}">
                  <a16:creationId xmlns:a16="http://schemas.microsoft.com/office/drawing/2014/main" id="{D531CDFD-7C27-D940-ECFB-ADFE3055099A}"/>
                </a:ext>
              </a:extLst>
            </p:cNvPr>
            <p:cNvGrpSpPr/>
            <p:nvPr/>
          </p:nvGrpSpPr>
          <p:grpSpPr>
            <a:xfrm>
              <a:off x="3277989" y="914258"/>
              <a:ext cx="1097280" cy="1178393"/>
              <a:chOff x="3286783" y="928780"/>
              <a:chExt cx="1097280" cy="1178393"/>
            </a:xfrm>
          </p:grpSpPr>
          <p:sp>
            <p:nvSpPr>
              <p:cNvPr id="12" name="Oval 11">
                <a:extLst>
                  <a:ext uri="{FF2B5EF4-FFF2-40B4-BE49-F238E27FC236}">
                    <a16:creationId xmlns:a16="http://schemas.microsoft.com/office/drawing/2014/main" id="{A85E9F17-FF03-9D19-9CFC-02DDC0314728}"/>
                  </a:ext>
                </a:extLst>
              </p:cNvPr>
              <p:cNvSpPr/>
              <p:nvPr/>
            </p:nvSpPr>
            <p:spPr>
              <a:xfrm>
                <a:off x="3286783" y="1009893"/>
                <a:ext cx="1097280" cy="109728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oup of people in different poses&#10;&#10;Description automatically generated">
                <a:extLst>
                  <a:ext uri="{FF2B5EF4-FFF2-40B4-BE49-F238E27FC236}">
                    <a16:creationId xmlns:a16="http://schemas.microsoft.com/office/drawing/2014/main" id="{8F66ADF6-1555-2209-0B28-5A8FE5B253D0}"/>
                  </a:ext>
                </a:extLst>
              </p:cNvPr>
              <p:cNvPicPr>
                <a:picLocks noChangeAspect="1"/>
              </p:cNvPicPr>
              <p:nvPr/>
            </p:nvPicPr>
            <p:blipFill rotWithShape="1">
              <a:blip r:embed="rId4"/>
              <a:srcRect l="22496" t="45921" r="42614" b="11765"/>
              <a:stretch/>
            </p:blipFill>
            <p:spPr>
              <a:xfrm>
                <a:off x="3330290" y="928780"/>
                <a:ext cx="1010266" cy="1128496"/>
              </a:xfrm>
              <a:prstGeom prst="rect">
                <a:avLst/>
              </a:prstGeom>
            </p:spPr>
          </p:pic>
        </p:grpSp>
        <p:sp>
          <p:nvSpPr>
            <p:cNvPr id="28" name="TextBox 27">
              <a:extLst>
                <a:ext uri="{FF2B5EF4-FFF2-40B4-BE49-F238E27FC236}">
                  <a16:creationId xmlns:a16="http://schemas.microsoft.com/office/drawing/2014/main" id="{99424E38-4BB1-ED1E-E2C6-C58D732699CE}"/>
                </a:ext>
              </a:extLst>
            </p:cNvPr>
            <p:cNvSpPr txBox="1"/>
            <p:nvPr/>
          </p:nvSpPr>
          <p:spPr>
            <a:xfrm>
              <a:off x="4189056" y="1019924"/>
              <a:ext cx="955034" cy="346377"/>
            </a:xfrm>
            <a:prstGeom prst="rect">
              <a:avLst/>
            </a:prstGeom>
            <a:solidFill>
              <a:schemeClr val="accent1">
                <a:lumMod val="20000"/>
                <a:lumOff val="80000"/>
              </a:schemeClr>
            </a:solidFill>
          </p:spPr>
          <p:txBody>
            <a:bodyPr wrap="square" rtlCol="0">
              <a:normAutofit lnSpcReduction="10000"/>
            </a:bodyPr>
            <a:lstStyle/>
            <a:p>
              <a:pPr algn="l"/>
              <a:r>
                <a:rPr lang="en-US" dirty="0"/>
                <a:t>Manual</a:t>
              </a:r>
            </a:p>
          </p:txBody>
        </p:sp>
      </p:grpSp>
      <p:grpSp>
        <p:nvGrpSpPr>
          <p:cNvPr id="40" name="Group 39">
            <a:extLst>
              <a:ext uri="{FF2B5EF4-FFF2-40B4-BE49-F238E27FC236}">
                <a16:creationId xmlns:a16="http://schemas.microsoft.com/office/drawing/2014/main" id="{275B5B96-FB40-6405-21D2-AF018DF00B44}"/>
              </a:ext>
            </a:extLst>
          </p:cNvPr>
          <p:cNvGrpSpPr/>
          <p:nvPr/>
        </p:nvGrpSpPr>
        <p:grpSpPr>
          <a:xfrm>
            <a:off x="2403987" y="2993093"/>
            <a:ext cx="1965188" cy="1097280"/>
            <a:chOff x="2403987" y="2993093"/>
            <a:chExt cx="1965188" cy="1097280"/>
          </a:xfrm>
        </p:grpSpPr>
        <p:grpSp>
          <p:nvGrpSpPr>
            <p:cNvPr id="23" name="Group 22">
              <a:extLst>
                <a:ext uri="{FF2B5EF4-FFF2-40B4-BE49-F238E27FC236}">
                  <a16:creationId xmlns:a16="http://schemas.microsoft.com/office/drawing/2014/main" id="{D1D3267A-BF24-C853-4F78-87FD02DFF690}"/>
                </a:ext>
              </a:extLst>
            </p:cNvPr>
            <p:cNvGrpSpPr/>
            <p:nvPr/>
          </p:nvGrpSpPr>
          <p:grpSpPr>
            <a:xfrm>
              <a:off x="3271895" y="2993093"/>
              <a:ext cx="1097280" cy="1097280"/>
              <a:chOff x="3311221" y="2443681"/>
              <a:chExt cx="1097280" cy="1097280"/>
            </a:xfrm>
          </p:grpSpPr>
          <p:sp>
            <p:nvSpPr>
              <p:cNvPr id="22" name="Oval 21">
                <a:extLst>
                  <a:ext uri="{FF2B5EF4-FFF2-40B4-BE49-F238E27FC236}">
                    <a16:creationId xmlns:a16="http://schemas.microsoft.com/office/drawing/2014/main" id="{F2534001-05DE-26D9-D16E-77E69E78A16E}"/>
                  </a:ext>
                </a:extLst>
              </p:cNvPr>
              <p:cNvSpPr/>
              <p:nvPr/>
            </p:nvSpPr>
            <p:spPr>
              <a:xfrm>
                <a:off x="3311221" y="2443681"/>
                <a:ext cx="1097280" cy="109728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E377E0E6-F43F-2055-0516-7801C5A2EA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9477" y="2505093"/>
                <a:ext cx="940768" cy="940768"/>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BD4AEACE-7670-FD1E-E550-4E95BA83FF2B}"/>
                </a:ext>
              </a:extLst>
            </p:cNvPr>
            <p:cNvSpPr txBox="1"/>
            <p:nvPr/>
          </p:nvSpPr>
          <p:spPr>
            <a:xfrm>
              <a:off x="2403987" y="3706945"/>
              <a:ext cx="1039271" cy="346377"/>
            </a:xfrm>
            <a:prstGeom prst="rect">
              <a:avLst/>
            </a:prstGeom>
            <a:solidFill>
              <a:schemeClr val="accent1">
                <a:lumMod val="20000"/>
                <a:lumOff val="80000"/>
              </a:schemeClr>
            </a:solidFill>
          </p:spPr>
          <p:txBody>
            <a:bodyPr wrap="square" rtlCol="0">
              <a:normAutofit fontScale="85000" lnSpcReduction="10000"/>
            </a:bodyPr>
            <a:lstStyle/>
            <a:p>
              <a:pPr algn="l"/>
              <a:r>
                <a:rPr lang="en-US" dirty="0"/>
                <a:t>Automatic</a:t>
              </a:r>
            </a:p>
          </p:txBody>
        </p:sp>
      </p:grpSp>
    </p:spTree>
    <p:extLst>
      <p:ext uri="{BB962C8B-B14F-4D97-AF65-F5344CB8AC3E}">
        <p14:creationId xmlns:p14="http://schemas.microsoft.com/office/powerpoint/2010/main" val="21564109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8</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Problem Statement</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338328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107483"/>
            <a:ext cx="2431272" cy="648930"/>
            <a:chOff x="6815966" y="107483"/>
            <a:chExt cx="2431272"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005483" y="191728"/>
              <a:ext cx="2241755" cy="309716"/>
            </a:xfrm>
            <a:prstGeom prst="rect">
              <a:avLst/>
            </a:prstGeom>
          </p:spPr>
          <p:txBody>
            <a:bodyPr wrap="square" rtlCol="0">
              <a:noAutofit/>
            </a:bodyPr>
            <a:lstStyle/>
            <a:p>
              <a:pPr algn="l"/>
              <a:r>
                <a:rPr lang="en-US" sz="2400" b="1" dirty="0"/>
                <a:t>INTRODUCTION</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47036" y="984734"/>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40" y="1761681"/>
            <a:ext cx="1836173" cy="454465"/>
            <a:chOff x="6781883" y="107485"/>
            <a:chExt cx="2828909"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369037" y="203303"/>
              <a:ext cx="2241755" cy="309716"/>
            </a:xfrm>
            <a:prstGeom prst="rect">
              <a:avLst/>
            </a:prstGeom>
            <a:noFill/>
          </p:spPr>
          <p:txBody>
            <a:bodyPr wrap="square" rtlCol="0">
              <a:noAutofit/>
            </a:bodyPr>
            <a:lstStyle/>
            <a:p>
              <a:pPr algn="l"/>
              <a:r>
                <a:rPr lang="en-US" sz="1400" b="1" dirty="0">
                  <a:solidFill>
                    <a:schemeClr val="bg2">
                      <a:lumMod val="50000"/>
                    </a:schemeClr>
                  </a:solidFill>
                </a:rPr>
                <a:t> 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39" y="2538628"/>
            <a:ext cx="1934386" cy="454465"/>
            <a:chOff x="6781883" y="107485"/>
            <a:chExt cx="298022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520350" y="191728"/>
              <a:ext cx="2241755" cy="309716"/>
            </a:xfrm>
            <a:prstGeom prst="rect">
              <a:avLst/>
            </a:prstGeom>
            <a:noFill/>
          </p:spPr>
          <p:txBody>
            <a:bodyPr wrap="square" rtlCol="0">
              <a:noAutofit/>
            </a:bodyPr>
            <a:lstStyle/>
            <a:p>
              <a:pPr algn="l"/>
              <a:r>
                <a:rPr lang="en-US" sz="1400" b="1" dirty="0">
                  <a:solidFill>
                    <a:schemeClr val="bg2">
                      <a:lumMod val="50000"/>
                    </a:schemeClr>
                  </a:solidFill>
                </a:rPr>
                <a:t>ETHICS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2" name="Group 1">
            <a:extLst>
              <a:ext uri="{FF2B5EF4-FFF2-40B4-BE49-F238E27FC236}">
                <a16:creationId xmlns:a16="http://schemas.microsoft.com/office/drawing/2014/main" id="{2B065D6A-D5B2-C551-1264-6C8EDBF14844}"/>
              </a:ext>
            </a:extLst>
          </p:cNvPr>
          <p:cNvGrpSpPr/>
          <p:nvPr/>
        </p:nvGrpSpPr>
        <p:grpSpPr>
          <a:xfrm>
            <a:off x="768949" y="1616067"/>
            <a:ext cx="1828800" cy="1829795"/>
            <a:chOff x="4323992" y="2422213"/>
            <a:chExt cx="1446483" cy="1371600"/>
          </a:xfrm>
        </p:grpSpPr>
        <p:sp>
          <p:nvSpPr>
            <p:cNvPr id="3" name="Oval 2">
              <a:extLst>
                <a:ext uri="{FF2B5EF4-FFF2-40B4-BE49-F238E27FC236}">
                  <a16:creationId xmlns:a16="http://schemas.microsoft.com/office/drawing/2014/main" id="{9A3CA5A5-10B2-49F4-E34A-032595D7F5E7}"/>
                </a:ext>
              </a:extLst>
            </p:cNvPr>
            <p:cNvSpPr/>
            <p:nvPr/>
          </p:nvSpPr>
          <p:spPr>
            <a:xfrm>
              <a:off x="4323992" y="2422213"/>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E5B0DCA-4D54-E5C5-656D-B73C658558F7}"/>
                </a:ext>
              </a:extLst>
            </p:cNvPr>
            <p:cNvPicPr>
              <a:picLocks noChangeAspect="1"/>
            </p:cNvPicPr>
            <p:nvPr/>
          </p:nvPicPr>
          <p:blipFill rotWithShape="1">
            <a:blip r:embed="rId2"/>
            <a:srcRect l="2073" t="8667" r="-2073" b="14271"/>
            <a:stretch/>
          </p:blipFill>
          <p:spPr>
            <a:xfrm>
              <a:off x="4439629" y="2508696"/>
              <a:ext cx="1330846" cy="1085891"/>
            </a:xfrm>
            <a:prstGeom prst="rect">
              <a:avLst/>
            </a:prstGeom>
          </p:spPr>
        </p:pic>
      </p:grpSp>
      <p:grpSp>
        <p:nvGrpSpPr>
          <p:cNvPr id="26" name="Group 25">
            <a:extLst>
              <a:ext uri="{FF2B5EF4-FFF2-40B4-BE49-F238E27FC236}">
                <a16:creationId xmlns:a16="http://schemas.microsoft.com/office/drawing/2014/main" id="{3C9F8710-A2D3-B5DE-B976-F9DF369C6D68}"/>
              </a:ext>
            </a:extLst>
          </p:cNvPr>
          <p:cNvGrpSpPr/>
          <p:nvPr/>
        </p:nvGrpSpPr>
        <p:grpSpPr>
          <a:xfrm>
            <a:off x="5144090" y="1485780"/>
            <a:ext cx="1734125" cy="1829795"/>
            <a:chOff x="5143499" y="1616066"/>
            <a:chExt cx="1734125" cy="1829795"/>
          </a:xfrm>
        </p:grpSpPr>
        <p:sp>
          <p:nvSpPr>
            <p:cNvPr id="7" name="Oval 6">
              <a:extLst>
                <a:ext uri="{FF2B5EF4-FFF2-40B4-BE49-F238E27FC236}">
                  <a16:creationId xmlns:a16="http://schemas.microsoft.com/office/drawing/2014/main" id="{89096FC4-AE09-CD32-923C-5738D743E57A}"/>
                </a:ext>
              </a:extLst>
            </p:cNvPr>
            <p:cNvSpPr/>
            <p:nvPr/>
          </p:nvSpPr>
          <p:spPr>
            <a:xfrm>
              <a:off x="5143499" y="1616066"/>
              <a:ext cx="1734125" cy="1829795"/>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215011D8-C7C8-6462-5DE5-EBB6D2D2D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411" y="1806663"/>
              <a:ext cx="1342055" cy="134205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Straight Arrow Connector 24">
            <a:extLst>
              <a:ext uri="{FF2B5EF4-FFF2-40B4-BE49-F238E27FC236}">
                <a16:creationId xmlns:a16="http://schemas.microsoft.com/office/drawing/2014/main" id="{1BDCD927-2C78-237C-44C5-028C64427B40}"/>
              </a:ext>
            </a:extLst>
          </p:cNvPr>
          <p:cNvCxnSpPr>
            <a:cxnSpLocks/>
            <a:endCxn id="7" idx="2"/>
          </p:cNvCxnSpPr>
          <p:nvPr/>
        </p:nvCxnSpPr>
        <p:spPr>
          <a:xfrm flipV="1">
            <a:off x="2503074" y="2400678"/>
            <a:ext cx="2641016" cy="55083"/>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A8621CA-7C1C-7163-A7FA-4CD948E6E6C4}"/>
              </a:ext>
            </a:extLst>
          </p:cNvPr>
          <p:cNvGrpSpPr/>
          <p:nvPr/>
        </p:nvGrpSpPr>
        <p:grpSpPr>
          <a:xfrm>
            <a:off x="2908383" y="1358845"/>
            <a:ext cx="2288125" cy="1695660"/>
            <a:chOff x="3277989" y="914258"/>
            <a:chExt cx="1587025" cy="1178393"/>
          </a:xfrm>
        </p:grpSpPr>
        <p:grpSp>
          <p:nvGrpSpPr>
            <p:cNvPr id="14" name="Group 13">
              <a:extLst>
                <a:ext uri="{FF2B5EF4-FFF2-40B4-BE49-F238E27FC236}">
                  <a16:creationId xmlns:a16="http://schemas.microsoft.com/office/drawing/2014/main" id="{D531CDFD-7C27-D940-ECFB-ADFE3055099A}"/>
                </a:ext>
              </a:extLst>
            </p:cNvPr>
            <p:cNvGrpSpPr/>
            <p:nvPr/>
          </p:nvGrpSpPr>
          <p:grpSpPr>
            <a:xfrm>
              <a:off x="3277989" y="914258"/>
              <a:ext cx="1097280" cy="1178393"/>
              <a:chOff x="3286783" y="928780"/>
              <a:chExt cx="1097280" cy="1178393"/>
            </a:xfrm>
          </p:grpSpPr>
          <p:sp>
            <p:nvSpPr>
              <p:cNvPr id="12" name="Oval 11">
                <a:extLst>
                  <a:ext uri="{FF2B5EF4-FFF2-40B4-BE49-F238E27FC236}">
                    <a16:creationId xmlns:a16="http://schemas.microsoft.com/office/drawing/2014/main" id="{A85E9F17-FF03-9D19-9CFC-02DDC0314728}"/>
                  </a:ext>
                </a:extLst>
              </p:cNvPr>
              <p:cNvSpPr/>
              <p:nvPr/>
            </p:nvSpPr>
            <p:spPr>
              <a:xfrm>
                <a:off x="3286783" y="1009893"/>
                <a:ext cx="1097280" cy="109728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oup of people in different poses&#10;&#10;Description automatically generated">
                <a:extLst>
                  <a:ext uri="{FF2B5EF4-FFF2-40B4-BE49-F238E27FC236}">
                    <a16:creationId xmlns:a16="http://schemas.microsoft.com/office/drawing/2014/main" id="{8F66ADF6-1555-2209-0B28-5A8FE5B253D0}"/>
                  </a:ext>
                </a:extLst>
              </p:cNvPr>
              <p:cNvPicPr>
                <a:picLocks noChangeAspect="1"/>
              </p:cNvPicPr>
              <p:nvPr/>
            </p:nvPicPr>
            <p:blipFill rotWithShape="1">
              <a:blip r:embed="rId4"/>
              <a:srcRect l="22496" t="45921" r="42614" b="11765"/>
              <a:stretch/>
            </p:blipFill>
            <p:spPr>
              <a:xfrm>
                <a:off x="3330290" y="928780"/>
                <a:ext cx="1010266" cy="1128496"/>
              </a:xfrm>
              <a:prstGeom prst="rect">
                <a:avLst/>
              </a:prstGeom>
            </p:spPr>
          </p:pic>
        </p:grpSp>
        <p:sp>
          <p:nvSpPr>
            <p:cNvPr id="28" name="TextBox 27">
              <a:extLst>
                <a:ext uri="{FF2B5EF4-FFF2-40B4-BE49-F238E27FC236}">
                  <a16:creationId xmlns:a16="http://schemas.microsoft.com/office/drawing/2014/main" id="{99424E38-4BB1-ED1E-E2C6-C58D732699CE}"/>
                </a:ext>
              </a:extLst>
            </p:cNvPr>
            <p:cNvSpPr txBox="1"/>
            <p:nvPr/>
          </p:nvSpPr>
          <p:spPr>
            <a:xfrm>
              <a:off x="4189057" y="1019924"/>
              <a:ext cx="675957" cy="216962"/>
            </a:xfrm>
            <a:prstGeom prst="rect">
              <a:avLst/>
            </a:prstGeom>
            <a:solidFill>
              <a:schemeClr val="accent1">
                <a:lumMod val="20000"/>
                <a:lumOff val="80000"/>
              </a:schemeClr>
            </a:solidFill>
          </p:spPr>
          <p:txBody>
            <a:bodyPr wrap="square" rtlCol="0">
              <a:normAutofit fontScale="92500" lnSpcReduction="20000"/>
            </a:bodyPr>
            <a:lstStyle/>
            <a:p>
              <a:pPr algn="l"/>
              <a:r>
                <a:rPr lang="en-US" dirty="0"/>
                <a:t>Manual</a:t>
              </a:r>
            </a:p>
          </p:txBody>
        </p:sp>
      </p:grpSp>
      <p:grpSp>
        <p:nvGrpSpPr>
          <p:cNvPr id="8" name="Group 7">
            <a:extLst>
              <a:ext uri="{FF2B5EF4-FFF2-40B4-BE49-F238E27FC236}">
                <a16:creationId xmlns:a16="http://schemas.microsoft.com/office/drawing/2014/main" id="{542B1B30-1BD6-77AE-E88F-CF34F9AEB69F}"/>
              </a:ext>
            </a:extLst>
          </p:cNvPr>
          <p:cNvGrpSpPr/>
          <p:nvPr/>
        </p:nvGrpSpPr>
        <p:grpSpPr>
          <a:xfrm>
            <a:off x="3940009" y="3756733"/>
            <a:ext cx="1377993" cy="827843"/>
            <a:chOff x="2403987" y="2993093"/>
            <a:chExt cx="1965188" cy="1097280"/>
          </a:xfrm>
        </p:grpSpPr>
        <p:grpSp>
          <p:nvGrpSpPr>
            <p:cNvPr id="23" name="Group 22">
              <a:extLst>
                <a:ext uri="{FF2B5EF4-FFF2-40B4-BE49-F238E27FC236}">
                  <a16:creationId xmlns:a16="http://schemas.microsoft.com/office/drawing/2014/main" id="{D1D3267A-BF24-C853-4F78-87FD02DFF690}"/>
                </a:ext>
              </a:extLst>
            </p:cNvPr>
            <p:cNvGrpSpPr/>
            <p:nvPr/>
          </p:nvGrpSpPr>
          <p:grpSpPr>
            <a:xfrm>
              <a:off x="3271895" y="2993093"/>
              <a:ext cx="1097280" cy="1097280"/>
              <a:chOff x="3311221" y="2443681"/>
              <a:chExt cx="1097280" cy="1097280"/>
            </a:xfrm>
          </p:grpSpPr>
          <p:sp>
            <p:nvSpPr>
              <p:cNvPr id="22" name="Oval 21">
                <a:extLst>
                  <a:ext uri="{FF2B5EF4-FFF2-40B4-BE49-F238E27FC236}">
                    <a16:creationId xmlns:a16="http://schemas.microsoft.com/office/drawing/2014/main" id="{F2534001-05DE-26D9-D16E-77E69E78A16E}"/>
                  </a:ext>
                </a:extLst>
              </p:cNvPr>
              <p:cNvSpPr/>
              <p:nvPr/>
            </p:nvSpPr>
            <p:spPr>
              <a:xfrm>
                <a:off x="3311221" y="2443681"/>
                <a:ext cx="1097280" cy="109728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E377E0E6-F43F-2055-0516-7801C5A2EA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9477" y="2505093"/>
                <a:ext cx="940768" cy="940768"/>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BD4AEACE-7670-FD1E-E550-4E95BA83FF2B}"/>
                </a:ext>
              </a:extLst>
            </p:cNvPr>
            <p:cNvSpPr txBox="1"/>
            <p:nvPr/>
          </p:nvSpPr>
          <p:spPr>
            <a:xfrm>
              <a:off x="2403987" y="3706945"/>
              <a:ext cx="1039271" cy="346377"/>
            </a:xfrm>
            <a:prstGeom prst="rect">
              <a:avLst/>
            </a:prstGeom>
            <a:solidFill>
              <a:schemeClr val="accent1">
                <a:lumMod val="20000"/>
                <a:lumOff val="80000"/>
              </a:schemeClr>
            </a:solidFill>
          </p:spPr>
          <p:txBody>
            <a:bodyPr wrap="square" rtlCol="0">
              <a:normAutofit fontScale="55000" lnSpcReduction="20000"/>
            </a:bodyPr>
            <a:lstStyle/>
            <a:p>
              <a:pPr algn="l"/>
              <a:r>
                <a:rPr lang="en-US" dirty="0"/>
                <a:t>Automatic</a:t>
              </a:r>
            </a:p>
          </p:txBody>
        </p:sp>
      </p:grpSp>
    </p:spTree>
    <p:extLst>
      <p:ext uri="{BB962C8B-B14F-4D97-AF65-F5344CB8AC3E}">
        <p14:creationId xmlns:p14="http://schemas.microsoft.com/office/powerpoint/2010/main" val="40721044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896A6-44DE-2A8E-E1AC-9A46739C3BD3}"/>
              </a:ext>
            </a:extLst>
          </p:cNvPr>
          <p:cNvSpPr>
            <a:spLocks noGrp="1"/>
          </p:cNvSpPr>
          <p:nvPr>
            <p:ph type="sldNum" sz="quarter" idx="18"/>
          </p:nvPr>
        </p:nvSpPr>
        <p:spPr/>
        <p:txBody>
          <a:bodyPr/>
          <a:lstStyle/>
          <a:p>
            <a:fld id="{3DD97BEB-BAEF-0344-9D5C-EC73E478698A}" type="slidenum">
              <a:rPr lang="en-US" smtClean="0"/>
              <a:pPr/>
              <a:t>9</a:t>
            </a:fld>
            <a:endParaRPr lang="en-US" dirty="0"/>
          </a:p>
        </p:txBody>
      </p:sp>
      <p:sp>
        <p:nvSpPr>
          <p:cNvPr id="9" name="Title 1">
            <a:extLst>
              <a:ext uri="{FF2B5EF4-FFF2-40B4-BE49-F238E27FC236}">
                <a16:creationId xmlns:a16="http://schemas.microsoft.com/office/drawing/2014/main" id="{D828B124-A51A-37BE-2EAB-D54C6CF85CA2}"/>
              </a:ext>
            </a:extLst>
          </p:cNvPr>
          <p:cNvSpPr>
            <a:spLocks noGrp="1"/>
          </p:cNvSpPr>
          <p:nvPr>
            <p:ph type="ctrTitle"/>
          </p:nvPr>
        </p:nvSpPr>
        <p:spPr>
          <a:xfrm>
            <a:off x="525619" y="-184355"/>
            <a:ext cx="7022971" cy="940768"/>
          </a:xfrm>
        </p:spPr>
        <p:txBody>
          <a:bodyPr/>
          <a:lstStyle/>
          <a:p>
            <a:r>
              <a:rPr lang="en-US" dirty="0"/>
              <a:t>Problem Statement</a:t>
            </a:r>
          </a:p>
        </p:txBody>
      </p:sp>
      <p:cxnSp>
        <p:nvCxnSpPr>
          <p:cNvPr id="11" name="Straight Connector 10">
            <a:extLst>
              <a:ext uri="{FF2B5EF4-FFF2-40B4-BE49-F238E27FC236}">
                <a16:creationId xmlns:a16="http://schemas.microsoft.com/office/drawing/2014/main" id="{69D1F45B-87E1-B224-CA56-09CF850D0D7A}"/>
              </a:ext>
            </a:extLst>
          </p:cNvPr>
          <p:cNvCxnSpPr/>
          <p:nvPr/>
        </p:nvCxnSpPr>
        <p:spPr>
          <a:xfrm>
            <a:off x="518245" y="675299"/>
            <a:ext cx="338328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87B870-7B44-E31C-F654-F662A70B87AC}"/>
              </a:ext>
            </a:extLst>
          </p:cNvPr>
          <p:cNvGrpSpPr/>
          <p:nvPr/>
        </p:nvGrpSpPr>
        <p:grpSpPr>
          <a:xfrm>
            <a:off x="6815966" y="107483"/>
            <a:ext cx="2431272" cy="648930"/>
            <a:chOff x="6815966" y="107483"/>
            <a:chExt cx="2431272" cy="648930"/>
          </a:xfrm>
        </p:grpSpPr>
        <p:sp>
          <p:nvSpPr>
            <p:cNvPr id="15" name="Freeform: Shape 14">
              <a:extLst>
                <a:ext uri="{FF2B5EF4-FFF2-40B4-BE49-F238E27FC236}">
                  <a16:creationId xmlns:a16="http://schemas.microsoft.com/office/drawing/2014/main" id="{7597C3B8-2FE4-5157-897F-49774F1AE00E}"/>
                </a:ext>
              </a:extLst>
            </p:cNvPr>
            <p:cNvSpPr/>
            <p:nvPr/>
          </p:nvSpPr>
          <p:spPr>
            <a:xfrm rot="16200000">
              <a:off x="7655518" y="-732069"/>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extBox 15">
              <a:extLst>
                <a:ext uri="{FF2B5EF4-FFF2-40B4-BE49-F238E27FC236}">
                  <a16:creationId xmlns:a16="http://schemas.microsoft.com/office/drawing/2014/main" id="{FC4B2635-ADF4-6F33-8948-DA081412602B}"/>
                </a:ext>
              </a:extLst>
            </p:cNvPr>
            <p:cNvSpPr txBox="1"/>
            <p:nvPr/>
          </p:nvSpPr>
          <p:spPr>
            <a:xfrm>
              <a:off x="7005483" y="191728"/>
              <a:ext cx="2241755" cy="309716"/>
            </a:xfrm>
            <a:prstGeom prst="rect">
              <a:avLst/>
            </a:prstGeom>
          </p:spPr>
          <p:txBody>
            <a:bodyPr wrap="square" rtlCol="0">
              <a:noAutofit/>
            </a:bodyPr>
            <a:lstStyle/>
            <a:p>
              <a:pPr algn="l"/>
              <a:r>
                <a:rPr lang="en-US" sz="2400" b="1" dirty="0"/>
                <a:t>INTRODUCTION</a:t>
              </a:r>
            </a:p>
          </p:txBody>
        </p:sp>
      </p:grpSp>
      <p:grpSp>
        <p:nvGrpSpPr>
          <p:cNvPr id="18" name="Group 17">
            <a:extLst>
              <a:ext uri="{FF2B5EF4-FFF2-40B4-BE49-F238E27FC236}">
                <a16:creationId xmlns:a16="http://schemas.microsoft.com/office/drawing/2014/main" id="{046C77C8-0C84-4289-A9B4-C860222A1DD1}"/>
              </a:ext>
            </a:extLst>
          </p:cNvPr>
          <p:cNvGrpSpPr/>
          <p:nvPr/>
        </p:nvGrpSpPr>
        <p:grpSpPr>
          <a:xfrm>
            <a:off x="7647036" y="984734"/>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19" name="Freeform: Shape 18">
              <a:extLst>
                <a:ext uri="{FF2B5EF4-FFF2-40B4-BE49-F238E27FC236}">
                  <a16:creationId xmlns:a16="http://schemas.microsoft.com/office/drawing/2014/main" id="{111F6939-ACC3-1DDF-7F61-A5E7F019D5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20" name="TextBox 19">
              <a:extLst>
                <a:ext uri="{FF2B5EF4-FFF2-40B4-BE49-F238E27FC236}">
                  <a16:creationId xmlns:a16="http://schemas.microsoft.com/office/drawing/2014/main" id="{A03AAC91-ACC2-122B-F9A3-A26F131268E2}"/>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METHODOLOGY</a:t>
              </a:r>
            </a:p>
          </p:txBody>
        </p:sp>
      </p:grpSp>
      <p:grpSp>
        <p:nvGrpSpPr>
          <p:cNvPr id="30" name="Group 29">
            <a:extLst>
              <a:ext uri="{FF2B5EF4-FFF2-40B4-BE49-F238E27FC236}">
                <a16:creationId xmlns:a16="http://schemas.microsoft.com/office/drawing/2014/main" id="{550C1F9B-410E-82DC-333F-11862A92DCD3}"/>
              </a:ext>
            </a:extLst>
          </p:cNvPr>
          <p:cNvGrpSpPr/>
          <p:nvPr/>
        </p:nvGrpSpPr>
        <p:grpSpPr>
          <a:xfrm>
            <a:off x="7647040" y="1761681"/>
            <a:ext cx="1836173" cy="454465"/>
            <a:chOff x="6781883" y="107485"/>
            <a:chExt cx="2828909"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1" name="Freeform: Shape 30">
              <a:extLst>
                <a:ext uri="{FF2B5EF4-FFF2-40B4-BE49-F238E27FC236}">
                  <a16:creationId xmlns:a16="http://schemas.microsoft.com/office/drawing/2014/main" id="{62E66C30-C064-CEF7-7E76-5FDF61F8BABC}"/>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2" name="TextBox 31">
              <a:extLst>
                <a:ext uri="{FF2B5EF4-FFF2-40B4-BE49-F238E27FC236}">
                  <a16:creationId xmlns:a16="http://schemas.microsoft.com/office/drawing/2014/main" id="{201A3304-1645-D6B9-6039-8A3E8E2A4CD7}"/>
                </a:ext>
              </a:extLst>
            </p:cNvPr>
            <p:cNvSpPr txBox="1"/>
            <p:nvPr/>
          </p:nvSpPr>
          <p:spPr>
            <a:xfrm>
              <a:off x="7369037" y="203303"/>
              <a:ext cx="2241755" cy="309716"/>
            </a:xfrm>
            <a:prstGeom prst="rect">
              <a:avLst/>
            </a:prstGeom>
            <a:noFill/>
          </p:spPr>
          <p:txBody>
            <a:bodyPr wrap="square" rtlCol="0">
              <a:noAutofit/>
            </a:bodyPr>
            <a:lstStyle/>
            <a:p>
              <a:pPr algn="l"/>
              <a:r>
                <a:rPr lang="en-US" sz="1400" b="1" dirty="0">
                  <a:solidFill>
                    <a:schemeClr val="bg2">
                      <a:lumMod val="50000"/>
                    </a:schemeClr>
                  </a:solidFill>
                </a:rPr>
                <a:t> RESULTS</a:t>
              </a:r>
            </a:p>
          </p:txBody>
        </p:sp>
      </p:grpSp>
      <p:grpSp>
        <p:nvGrpSpPr>
          <p:cNvPr id="33" name="Group 32">
            <a:extLst>
              <a:ext uri="{FF2B5EF4-FFF2-40B4-BE49-F238E27FC236}">
                <a16:creationId xmlns:a16="http://schemas.microsoft.com/office/drawing/2014/main" id="{13F29CB1-F0E7-2895-714C-DE70D51FF680}"/>
              </a:ext>
            </a:extLst>
          </p:cNvPr>
          <p:cNvGrpSpPr/>
          <p:nvPr/>
        </p:nvGrpSpPr>
        <p:grpSpPr>
          <a:xfrm>
            <a:off x="7647039" y="2538628"/>
            <a:ext cx="1934386" cy="454465"/>
            <a:chOff x="6781883" y="107485"/>
            <a:chExt cx="2980222"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4" name="Freeform: Shape 33">
              <a:extLst>
                <a:ext uri="{FF2B5EF4-FFF2-40B4-BE49-F238E27FC236}">
                  <a16:creationId xmlns:a16="http://schemas.microsoft.com/office/drawing/2014/main" id="{E3D357E2-3C58-D945-3183-7243C82BCD9D}"/>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5" name="TextBox 34">
              <a:extLst>
                <a:ext uri="{FF2B5EF4-FFF2-40B4-BE49-F238E27FC236}">
                  <a16:creationId xmlns:a16="http://schemas.microsoft.com/office/drawing/2014/main" id="{D8D483DC-1256-1848-7BCB-63BB267CBAC7}"/>
                </a:ext>
              </a:extLst>
            </p:cNvPr>
            <p:cNvSpPr txBox="1"/>
            <p:nvPr/>
          </p:nvSpPr>
          <p:spPr>
            <a:xfrm>
              <a:off x="7520350" y="191728"/>
              <a:ext cx="2241755" cy="309716"/>
            </a:xfrm>
            <a:prstGeom prst="rect">
              <a:avLst/>
            </a:prstGeom>
            <a:noFill/>
          </p:spPr>
          <p:txBody>
            <a:bodyPr wrap="square" rtlCol="0">
              <a:noAutofit/>
            </a:bodyPr>
            <a:lstStyle/>
            <a:p>
              <a:pPr algn="l"/>
              <a:r>
                <a:rPr lang="en-US" sz="1400" b="1" dirty="0">
                  <a:solidFill>
                    <a:schemeClr val="bg2">
                      <a:lumMod val="50000"/>
                    </a:schemeClr>
                  </a:solidFill>
                </a:rPr>
                <a:t>ETHICS</a:t>
              </a:r>
            </a:p>
          </p:txBody>
        </p:sp>
      </p:grpSp>
      <p:grpSp>
        <p:nvGrpSpPr>
          <p:cNvPr id="36" name="Group 35">
            <a:extLst>
              <a:ext uri="{FF2B5EF4-FFF2-40B4-BE49-F238E27FC236}">
                <a16:creationId xmlns:a16="http://schemas.microsoft.com/office/drawing/2014/main" id="{E09D8057-2863-6C9F-C8A4-85C312E9DCB0}"/>
              </a:ext>
            </a:extLst>
          </p:cNvPr>
          <p:cNvGrpSpPr/>
          <p:nvPr/>
        </p:nvGrpSpPr>
        <p:grpSpPr>
          <a:xfrm>
            <a:off x="7647036" y="3315575"/>
            <a:ext cx="1600199" cy="454465"/>
            <a:chOff x="6781883" y="107485"/>
            <a:chExt cx="2465355" cy="648930"/>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0" scaled="1"/>
            <a:tileRect/>
          </a:gradFill>
        </p:grpSpPr>
        <p:sp>
          <p:nvSpPr>
            <p:cNvPr id="37" name="Freeform: Shape 36">
              <a:extLst>
                <a:ext uri="{FF2B5EF4-FFF2-40B4-BE49-F238E27FC236}">
                  <a16:creationId xmlns:a16="http://schemas.microsoft.com/office/drawing/2014/main" id="{EF3845CD-155A-CE09-16A9-F84013C63874}"/>
                </a:ext>
              </a:extLst>
            </p:cNvPr>
            <p:cNvSpPr/>
            <p:nvPr/>
          </p:nvSpPr>
          <p:spPr>
            <a:xfrm rot="16200000">
              <a:off x="7621435" y="-732067"/>
              <a:ext cx="648930" cy="2328033"/>
            </a:xfrm>
            <a:custGeom>
              <a:avLst/>
              <a:gdLst>
                <a:gd name="connsiteX0" fmla="*/ 648930 w 648930"/>
                <a:gd name="connsiteY0" fmla="*/ 274320 h 2328033"/>
                <a:gd name="connsiteX1" fmla="*/ 648929 w 648930"/>
                <a:gd name="connsiteY1" fmla="*/ 274320 h 2328033"/>
                <a:gd name="connsiteX2" fmla="*/ 648929 w 648930"/>
                <a:gd name="connsiteY2" fmla="*/ 2328033 h 2328033"/>
                <a:gd name="connsiteX3" fmla="*/ 0 w 648930"/>
                <a:gd name="connsiteY3" fmla="*/ 2328033 h 2328033"/>
                <a:gd name="connsiteX4" fmla="*/ 0 w 648930"/>
                <a:gd name="connsiteY4" fmla="*/ 270633 h 2328033"/>
                <a:gd name="connsiteX5" fmla="*/ 10649 w 648930"/>
                <a:gd name="connsiteY5" fmla="*/ 270633 h 2328033"/>
                <a:gd name="connsiteX6" fmla="*/ 332954 w 648930"/>
                <a:gd name="connsiteY6" fmla="*/ 0 h 2328033"/>
                <a:gd name="connsiteX7" fmla="*/ 644683 w 648930"/>
                <a:gd name="connsiteY7" fmla="*/ 270633 h 2328033"/>
                <a:gd name="connsiteX8" fmla="*/ 648929 w 648930"/>
                <a:gd name="connsiteY8" fmla="*/ 270633 h 2328033"/>
                <a:gd name="connsiteX9" fmla="*/ 648929 w 648930"/>
                <a:gd name="connsiteY9" fmla="*/ 274319 h 232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30" h="2328033">
                  <a:moveTo>
                    <a:pt x="648930" y="274320"/>
                  </a:moveTo>
                  <a:lnTo>
                    <a:pt x="648929" y="274320"/>
                  </a:lnTo>
                  <a:lnTo>
                    <a:pt x="648929" y="2328033"/>
                  </a:lnTo>
                  <a:lnTo>
                    <a:pt x="0" y="2328033"/>
                  </a:lnTo>
                  <a:lnTo>
                    <a:pt x="0" y="270633"/>
                  </a:lnTo>
                  <a:lnTo>
                    <a:pt x="10649" y="270633"/>
                  </a:lnTo>
                  <a:lnTo>
                    <a:pt x="332954" y="0"/>
                  </a:lnTo>
                  <a:lnTo>
                    <a:pt x="644683" y="270633"/>
                  </a:lnTo>
                  <a:lnTo>
                    <a:pt x="648929" y="270633"/>
                  </a:lnTo>
                  <a:lnTo>
                    <a:pt x="648929" y="27431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lumMod val="50000"/>
                  </a:schemeClr>
                </a:solidFill>
              </a:endParaRPr>
            </a:p>
          </p:txBody>
        </p:sp>
        <p:sp>
          <p:nvSpPr>
            <p:cNvPr id="38" name="TextBox 37">
              <a:extLst>
                <a:ext uri="{FF2B5EF4-FFF2-40B4-BE49-F238E27FC236}">
                  <a16:creationId xmlns:a16="http://schemas.microsoft.com/office/drawing/2014/main" id="{CFD1FB0F-9CEF-8573-8E95-CFE7C801B3DE}"/>
                </a:ext>
              </a:extLst>
            </p:cNvPr>
            <p:cNvSpPr txBox="1"/>
            <p:nvPr/>
          </p:nvSpPr>
          <p:spPr>
            <a:xfrm>
              <a:off x="7005483" y="191728"/>
              <a:ext cx="2241755" cy="309716"/>
            </a:xfrm>
            <a:prstGeom prst="rect">
              <a:avLst/>
            </a:prstGeom>
            <a:noFill/>
          </p:spPr>
          <p:txBody>
            <a:bodyPr wrap="square" rtlCol="0">
              <a:noAutofit/>
            </a:bodyPr>
            <a:lstStyle/>
            <a:p>
              <a:pPr algn="l"/>
              <a:r>
                <a:rPr lang="en-US" sz="1400" b="1" dirty="0">
                  <a:solidFill>
                    <a:schemeClr val="bg2">
                      <a:lumMod val="50000"/>
                    </a:schemeClr>
                  </a:solidFill>
                </a:rPr>
                <a:t>CONCLUSION</a:t>
              </a:r>
            </a:p>
          </p:txBody>
        </p:sp>
      </p:grpSp>
      <p:grpSp>
        <p:nvGrpSpPr>
          <p:cNvPr id="2" name="Group 1">
            <a:extLst>
              <a:ext uri="{FF2B5EF4-FFF2-40B4-BE49-F238E27FC236}">
                <a16:creationId xmlns:a16="http://schemas.microsoft.com/office/drawing/2014/main" id="{2B065D6A-D5B2-C551-1264-6C8EDBF14844}"/>
              </a:ext>
            </a:extLst>
          </p:cNvPr>
          <p:cNvGrpSpPr/>
          <p:nvPr/>
        </p:nvGrpSpPr>
        <p:grpSpPr>
          <a:xfrm>
            <a:off x="768949" y="1616067"/>
            <a:ext cx="1828800" cy="1829795"/>
            <a:chOff x="4323992" y="2422213"/>
            <a:chExt cx="1446483" cy="1371600"/>
          </a:xfrm>
        </p:grpSpPr>
        <p:sp>
          <p:nvSpPr>
            <p:cNvPr id="3" name="Oval 2">
              <a:extLst>
                <a:ext uri="{FF2B5EF4-FFF2-40B4-BE49-F238E27FC236}">
                  <a16:creationId xmlns:a16="http://schemas.microsoft.com/office/drawing/2014/main" id="{9A3CA5A5-10B2-49F4-E34A-032595D7F5E7}"/>
                </a:ext>
              </a:extLst>
            </p:cNvPr>
            <p:cNvSpPr/>
            <p:nvPr/>
          </p:nvSpPr>
          <p:spPr>
            <a:xfrm>
              <a:off x="4323992" y="2422213"/>
              <a:ext cx="1371600" cy="137160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E5B0DCA-4D54-E5C5-656D-B73C658558F7}"/>
                </a:ext>
              </a:extLst>
            </p:cNvPr>
            <p:cNvPicPr>
              <a:picLocks noChangeAspect="1"/>
            </p:cNvPicPr>
            <p:nvPr/>
          </p:nvPicPr>
          <p:blipFill rotWithShape="1">
            <a:blip r:embed="rId2"/>
            <a:srcRect l="2073" t="8667" r="-2073" b="14271"/>
            <a:stretch/>
          </p:blipFill>
          <p:spPr>
            <a:xfrm>
              <a:off x="4439629" y="2508696"/>
              <a:ext cx="1330846" cy="1085891"/>
            </a:xfrm>
            <a:prstGeom prst="rect">
              <a:avLst/>
            </a:prstGeom>
          </p:spPr>
        </p:pic>
      </p:grpSp>
      <p:grpSp>
        <p:nvGrpSpPr>
          <p:cNvPr id="26" name="Group 25">
            <a:extLst>
              <a:ext uri="{FF2B5EF4-FFF2-40B4-BE49-F238E27FC236}">
                <a16:creationId xmlns:a16="http://schemas.microsoft.com/office/drawing/2014/main" id="{3C9F8710-A2D3-B5DE-B976-F9DF369C6D68}"/>
              </a:ext>
            </a:extLst>
          </p:cNvPr>
          <p:cNvGrpSpPr/>
          <p:nvPr/>
        </p:nvGrpSpPr>
        <p:grpSpPr>
          <a:xfrm>
            <a:off x="5144090" y="1485780"/>
            <a:ext cx="1734125" cy="1829795"/>
            <a:chOff x="5143499" y="1616066"/>
            <a:chExt cx="1734125" cy="1829795"/>
          </a:xfrm>
        </p:grpSpPr>
        <p:sp>
          <p:nvSpPr>
            <p:cNvPr id="7" name="Oval 6">
              <a:extLst>
                <a:ext uri="{FF2B5EF4-FFF2-40B4-BE49-F238E27FC236}">
                  <a16:creationId xmlns:a16="http://schemas.microsoft.com/office/drawing/2014/main" id="{89096FC4-AE09-CD32-923C-5738D743E57A}"/>
                </a:ext>
              </a:extLst>
            </p:cNvPr>
            <p:cNvSpPr/>
            <p:nvPr/>
          </p:nvSpPr>
          <p:spPr>
            <a:xfrm>
              <a:off x="5143499" y="1616066"/>
              <a:ext cx="1734125" cy="1829795"/>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215011D8-C7C8-6462-5DE5-EBB6D2D2D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411" y="1806663"/>
              <a:ext cx="1342055" cy="134205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Straight Arrow Connector 24">
            <a:extLst>
              <a:ext uri="{FF2B5EF4-FFF2-40B4-BE49-F238E27FC236}">
                <a16:creationId xmlns:a16="http://schemas.microsoft.com/office/drawing/2014/main" id="{1BDCD927-2C78-237C-44C5-028C64427B40}"/>
              </a:ext>
            </a:extLst>
          </p:cNvPr>
          <p:cNvCxnSpPr>
            <a:cxnSpLocks/>
            <a:endCxn id="7" idx="2"/>
          </p:cNvCxnSpPr>
          <p:nvPr/>
        </p:nvCxnSpPr>
        <p:spPr>
          <a:xfrm flipV="1">
            <a:off x="2503074" y="2400678"/>
            <a:ext cx="2641016" cy="55083"/>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A8621CA-7C1C-7163-A7FA-4CD948E6E6C4}"/>
              </a:ext>
            </a:extLst>
          </p:cNvPr>
          <p:cNvGrpSpPr/>
          <p:nvPr/>
        </p:nvGrpSpPr>
        <p:grpSpPr>
          <a:xfrm>
            <a:off x="2908383" y="1358845"/>
            <a:ext cx="2288125" cy="1695660"/>
            <a:chOff x="3277989" y="914258"/>
            <a:chExt cx="1587025" cy="1178393"/>
          </a:xfrm>
        </p:grpSpPr>
        <p:grpSp>
          <p:nvGrpSpPr>
            <p:cNvPr id="14" name="Group 13">
              <a:extLst>
                <a:ext uri="{FF2B5EF4-FFF2-40B4-BE49-F238E27FC236}">
                  <a16:creationId xmlns:a16="http://schemas.microsoft.com/office/drawing/2014/main" id="{D531CDFD-7C27-D940-ECFB-ADFE3055099A}"/>
                </a:ext>
              </a:extLst>
            </p:cNvPr>
            <p:cNvGrpSpPr/>
            <p:nvPr/>
          </p:nvGrpSpPr>
          <p:grpSpPr>
            <a:xfrm>
              <a:off x="3277989" y="914258"/>
              <a:ext cx="1097280" cy="1178393"/>
              <a:chOff x="3286783" y="928780"/>
              <a:chExt cx="1097280" cy="1178393"/>
            </a:xfrm>
          </p:grpSpPr>
          <p:sp>
            <p:nvSpPr>
              <p:cNvPr id="12" name="Oval 11">
                <a:extLst>
                  <a:ext uri="{FF2B5EF4-FFF2-40B4-BE49-F238E27FC236}">
                    <a16:creationId xmlns:a16="http://schemas.microsoft.com/office/drawing/2014/main" id="{A85E9F17-FF03-9D19-9CFC-02DDC0314728}"/>
                  </a:ext>
                </a:extLst>
              </p:cNvPr>
              <p:cNvSpPr/>
              <p:nvPr/>
            </p:nvSpPr>
            <p:spPr>
              <a:xfrm>
                <a:off x="3286783" y="1009893"/>
                <a:ext cx="1097280" cy="109728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oup of people in different poses&#10;&#10;Description automatically generated">
                <a:extLst>
                  <a:ext uri="{FF2B5EF4-FFF2-40B4-BE49-F238E27FC236}">
                    <a16:creationId xmlns:a16="http://schemas.microsoft.com/office/drawing/2014/main" id="{8F66ADF6-1555-2209-0B28-5A8FE5B253D0}"/>
                  </a:ext>
                </a:extLst>
              </p:cNvPr>
              <p:cNvPicPr>
                <a:picLocks noChangeAspect="1"/>
              </p:cNvPicPr>
              <p:nvPr/>
            </p:nvPicPr>
            <p:blipFill rotWithShape="1">
              <a:blip r:embed="rId4">
                <a:duotone>
                  <a:prstClr val="black"/>
                  <a:schemeClr val="tx2">
                    <a:tint val="45000"/>
                    <a:satMod val="400000"/>
                  </a:schemeClr>
                </a:duotone>
                <a:extLst>
                  <a:ext uri="{BEBA8EAE-BF5A-486C-A8C5-ECC9F3942E4B}">
                    <a14:imgProps xmlns:a14="http://schemas.microsoft.com/office/drawing/2010/main">
                      <a14:imgLayer r:embed="rId5">
                        <a14:imgEffect>
                          <a14:saturation sat="0"/>
                        </a14:imgEffect>
                      </a14:imgLayer>
                    </a14:imgProps>
                  </a:ext>
                </a:extLst>
              </a:blip>
              <a:srcRect l="22496" t="45921" r="42614" b="11765"/>
              <a:stretch/>
            </p:blipFill>
            <p:spPr>
              <a:xfrm>
                <a:off x="3330290" y="928780"/>
                <a:ext cx="1010266" cy="1128496"/>
              </a:xfrm>
              <a:prstGeom prst="rect">
                <a:avLst/>
              </a:prstGeom>
            </p:spPr>
          </p:pic>
        </p:grpSp>
        <p:sp>
          <p:nvSpPr>
            <p:cNvPr id="28" name="TextBox 27">
              <a:extLst>
                <a:ext uri="{FF2B5EF4-FFF2-40B4-BE49-F238E27FC236}">
                  <a16:creationId xmlns:a16="http://schemas.microsoft.com/office/drawing/2014/main" id="{99424E38-4BB1-ED1E-E2C6-C58D732699CE}"/>
                </a:ext>
              </a:extLst>
            </p:cNvPr>
            <p:cNvSpPr txBox="1"/>
            <p:nvPr/>
          </p:nvSpPr>
          <p:spPr>
            <a:xfrm>
              <a:off x="4189057" y="1019924"/>
              <a:ext cx="675957" cy="216962"/>
            </a:xfrm>
            <a:prstGeom prst="rect">
              <a:avLst/>
            </a:prstGeom>
            <a:solidFill>
              <a:schemeClr val="bg2">
                <a:lumMod val="90000"/>
              </a:schemeClr>
            </a:solidFill>
          </p:spPr>
          <p:txBody>
            <a:bodyPr wrap="square" rtlCol="0">
              <a:normAutofit fontScale="92500" lnSpcReduction="20000"/>
            </a:bodyPr>
            <a:lstStyle/>
            <a:p>
              <a:pPr algn="l"/>
              <a:r>
                <a:rPr lang="en-US" dirty="0"/>
                <a:t>Manual</a:t>
              </a:r>
            </a:p>
          </p:txBody>
        </p:sp>
      </p:grpSp>
      <p:grpSp>
        <p:nvGrpSpPr>
          <p:cNvPr id="8" name="Group 7">
            <a:extLst>
              <a:ext uri="{FF2B5EF4-FFF2-40B4-BE49-F238E27FC236}">
                <a16:creationId xmlns:a16="http://schemas.microsoft.com/office/drawing/2014/main" id="{542B1B30-1BD6-77AE-E88F-CF34F9AEB69F}"/>
              </a:ext>
            </a:extLst>
          </p:cNvPr>
          <p:cNvGrpSpPr/>
          <p:nvPr/>
        </p:nvGrpSpPr>
        <p:grpSpPr>
          <a:xfrm>
            <a:off x="3940009" y="3756733"/>
            <a:ext cx="1377993" cy="827843"/>
            <a:chOff x="2403987" y="2993093"/>
            <a:chExt cx="1965188" cy="1097280"/>
          </a:xfrm>
        </p:grpSpPr>
        <p:grpSp>
          <p:nvGrpSpPr>
            <p:cNvPr id="23" name="Group 22">
              <a:extLst>
                <a:ext uri="{FF2B5EF4-FFF2-40B4-BE49-F238E27FC236}">
                  <a16:creationId xmlns:a16="http://schemas.microsoft.com/office/drawing/2014/main" id="{D1D3267A-BF24-C853-4F78-87FD02DFF690}"/>
                </a:ext>
              </a:extLst>
            </p:cNvPr>
            <p:cNvGrpSpPr/>
            <p:nvPr/>
          </p:nvGrpSpPr>
          <p:grpSpPr>
            <a:xfrm>
              <a:off x="3271895" y="2993093"/>
              <a:ext cx="1097280" cy="1097280"/>
              <a:chOff x="3311221" y="2443681"/>
              <a:chExt cx="1097280" cy="1097280"/>
            </a:xfrm>
          </p:grpSpPr>
          <p:sp>
            <p:nvSpPr>
              <p:cNvPr id="22" name="Oval 21">
                <a:extLst>
                  <a:ext uri="{FF2B5EF4-FFF2-40B4-BE49-F238E27FC236}">
                    <a16:creationId xmlns:a16="http://schemas.microsoft.com/office/drawing/2014/main" id="{F2534001-05DE-26D9-D16E-77E69E78A16E}"/>
                  </a:ext>
                </a:extLst>
              </p:cNvPr>
              <p:cNvSpPr/>
              <p:nvPr/>
            </p:nvSpPr>
            <p:spPr>
              <a:xfrm>
                <a:off x="3311221" y="2443681"/>
                <a:ext cx="1097280" cy="1097280"/>
              </a:xfrm>
              <a:prstGeom prst="ellipse">
                <a:avLst/>
              </a:prstGeom>
              <a:noFill/>
              <a:ln w="95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E377E0E6-F43F-2055-0516-7801C5A2EA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9477" y="2505093"/>
                <a:ext cx="940768" cy="940768"/>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BD4AEACE-7670-FD1E-E550-4E95BA83FF2B}"/>
                </a:ext>
              </a:extLst>
            </p:cNvPr>
            <p:cNvSpPr txBox="1"/>
            <p:nvPr/>
          </p:nvSpPr>
          <p:spPr>
            <a:xfrm>
              <a:off x="2403987" y="3706945"/>
              <a:ext cx="1039271" cy="346377"/>
            </a:xfrm>
            <a:prstGeom prst="rect">
              <a:avLst/>
            </a:prstGeom>
            <a:solidFill>
              <a:schemeClr val="accent1">
                <a:lumMod val="20000"/>
                <a:lumOff val="80000"/>
              </a:schemeClr>
            </a:solidFill>
          </p:spPr>
          <p:txBody>
            <a:bodyPr wrap="square" rtlCol="0">
              <a:normAutofit fontScale="55000" lnSpcReduction="20000"/>
            </a:bodyPr>
            <a:lstStyle/>
            <a:p>
              <a:pPr algn="l"/>
              <a:r>
                <a:rPr lang="en-US" dirty="0"/>
                <a:t>Automatic</a:t>
              </a:r>
            </a:p>
          </p:txBody>
        </p:sp>
      </p:grpSp>
      <p:pic>
        <p:nvPicPr>
          <p:cNvPr id="7172" name="Picture 4">
            <a:extLst>
              <a:ext uri="{FF2B5EF4-FFF2-40B4-BE49-F238E27FC236}">
                <a16:creationId xmlns:a16="http://schemas.microsoft.com/office/drawing/2014/main" id="{B0430E2B-11EB-3C53-1DD9-BE20889ABB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1081" y="1420543"/>
            <a:ext cx="1924050"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627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 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ormAutofit/>
      </a:bodyPr>
      <a:lstStyle>
        <a:defPPr algn="l">
          <a:defRPr dirty="0" smtClean="0"/>
        </a:defPPr>
      </a:lstStyle>
    </a:txDef>
  </a:objectDefaults>
  <a:extraClrSchemeLst/>
  <a:extLst>
    <a:ext uri="{05A4C25C-085E-4340-85A3-A5531E510DB2}">
      <thm15:themeFamily xmlns:thm15="http://schemas.microsoft.com/office/thememl/2012/main" name="16-DCI-113_Branded_PPT_Template_B_Final_FullScreen" id="{42F2A728-38A7-F741-8697-F23A46403293}" vid="{291ADA43-C1E7-0449-827C-A2959B3E2C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1923</TotalTime>
  <Words>1405</Words>
  <Application>Microsoft Office PowerPoint</Application>
  <PresentationFormat>On-screen Show (16:9)</PresentationFormat>
  <Paragraphs>597</Paragraphs>
  <Slides>50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Courier New</vt:lpstr>
      <vt:lpstr>LucidaGrande</vt:lpstr>
      <vt:lpstr>Times New Roman</vt:lpstr>
      <vt:lpstr>Wingdings</vt:lpstr>
      <vt:lpstr>Theme 1</vt:lpstr>
      <vt:lpstr>Loan Status Prediction</vt:lpstr>
      <vt:lpstr>Background</vt:lpstr>
      <vt:lpstr>Background</vt:lpstr>
      <vt:lpstr>Background</vt:lpstr>
      <vt:lpstr>Background</vt:lpstr>
      <vt:lpstr>Background</vt:lpstr>
      <vt:lpstr>Problem Statement</vt:lpstr>
      <vt:lpstr>Problem Statement</vt:lpstr>
      <vt:lpstr>Problem Statement</vt:lpstr>
      <vt:lpstr>Problem Statement</vt:lpstr>
      <vt:lpstr>Problem Statement</vt:lpstr>
      <vt:lpstr>Problem Statement</vt:lpstr>
      <vt:lpstr>Why is The Project important?</vt:lpstr>
      <vt:lpstr>Project Goal</vt:lpstr>
      <vt:lpstr>Algorithms</vt:lpstr>
      <vt:lpstr>Algorithms</vt:lpstr>
      <vt:lpstr>Algorithms</vt:lpstr>
      <vt:lpstr>Algorithms</vt:lpstr>
      <vt:lpstr>Description of Data</vt:lpstr>
      <vt:lpstr>Pre-processing Data</vt:lpstr>
      <vt:lpstr>Pre-processing Data</vt:lpstr>
      <vt:lpstr>Pre-processing Data</vt:lpstr>
      <vt:lpstr>Pre-processing Data</vt:lpstr>
      <vt:lpstr>Pre-processing Data</vt:lpstr>
      <vt:lpstr>Pre-processing Data</vt:lpstr>
      <vt:lpstr>Pre-processing Data</vt:lpstr>
      <vt:lpstr>Pre-processing Data</vt:lpstr>
      <vt:lpstr>Pre-processing Data</vt:lpstr>
      <vt:lpstr>Pre-processing Data</vt:lpstr>
      <vt:lpstr>Pre-processing Data</vt:lpstr>
      <vt:lpstr>Pre-processing Data</vt:lpstr>
      <vt:lpstr>Model Evaluation Technique</vt:lpstr>
      <vt:lpstr>Implementation Description</vt:lpstr>
      <vt:lpstr>Implementation Description</vt:lpstr>
      <vt:lpstr>Implementation Description</vt:lpstr>
      <vt:lpstr>Implementation Description</vt:lpstr>
      <vt:lpstr>Key Results </vt:lpstr>
      <vt:lpstr>Outcomes with Project’s Goals </vt:lpstr>
      <vt:lpstr>Outcomes with Project’s Goals </vt:lpstr>
      <vt:lpstr>Outcomes with Project’s Goals </vt:lpstr>
      <vt:lpstr>Accuracy of The Models</vt:lpstr>
      <vt:lpstr>Suitability of The Models</vt:lpstr>
      <vt:lpstr>Ethical Aspects</vt:lpstr>
      <vt:lpstr>Ethical Aspects</vt:lpstr>
      <vt:lpstr>Ethical Aspects</vt:lpstr>
      <vt:lpstr>Ethical Aspects</vt:lpstr>
      <vt:lpstr>Ethical Aspects</vt:lpstr>
      <vt:lpstr>Ethical Aspects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Chami Hansani</cp:lastModifiedBy>
  <cp:revision>144</cp:revision>
  <dcterms:created xsi:type="dcterms:W3CDTF">2016-10-24T19:40:55Z</dcterms:created>
  <dcterms:modified xsi:type="dcterms:W3CDTF">2024-03-15T03:15:03Z</dcterms:modified>
</cp:coreProperties>
</file>